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78" r:id="rId8"/>
    <p:sldId id="261" r:id="rId9"/>
    <p:sldId id="273" r:id="rId10"/>
    <p:sldId id="265" r:id="rId11"/>
    <p:sldId id="262" r:id="rId12"/>
    <p:sldId id="263" r:id="rId13"/>
    <p:sldId id="275" r:id="rId14"/>
    <p:sldId id="276" r:id="rId15"/>
    <p:sldId id="274" r:id="rId16"/>
  </p:sldIdLst>
  <p:sldSz cx="18288000" cy="10287000"/>
  <p:notesSz cx="6858000" cy="9144000"/>
  <p:embeddedFontLst>
    <p:embeddedFont>
      <p:font typeface="SVN-Gilroy Medium" panose="00000600000000000000" pitchFamily="50" charset="0"/>
      <p:regular r:id="rId17"/>
      <p:italic r:id="rId18"/>
    </p:embeddedFont>
    <p:embeddedFont>
      <p:font typeface="SVN-Gilroy SemiBold" panose="00000700000000000000" pitchFamily="50" charset="0"/>
      <p:bold r:id="rId19"/>
      <p:boldItalic r:id="rId20"/>
    </p:embeddedFont>
    <p:embeddedFont>
      <p:font typeface="SVN-Gilroy XBold" panose="00000900000000000000" pitchFamily="50" charset="0"/>
      <p:bold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0" autoAdjust="0"/>
    <p:restoredTop sz="94622" autoAdjust="0"/>
  </p:normalViewPr>
  <p:slideViewPr>
    <p:cSldViewPr>
      <p:cViewPr>
        <p:scale>
          <a:sx n="50" d="100"/>
          <a:sy n="50" d="100"/>
        </p:scale>
        <p:origin x="652" y="6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jpeg"/><Relationship Id="rId7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1505" y="5743161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6596C03-7C11-4FE4-BB33-99C596DE5F23}"/>
              </a:ext>
            </a:extLst>
          </p:cNvPr>
          <p:cNvGrpSpPr/>
          <p:nvPr/>
        </p:nvGrpSpPr>
        <p:grpSpPr>
          <a:xfrm>
            <a:off x="304800" y="266700"/>
            <a:ext cx="7404337" cy="1010150"/>
            <a:chOff x="304800" y="266700"/>
            <a:chExt cx="7404337" cy="1010150"/>
          </a:xfrm>
        </p:grpSpPr>
        <p:sp>
          <p:nvSpPr>
            <p:cNvPr id="20" name="TextBox 20"/>
            <p:cNvSpPr txBox="1"/>
            <p:nvPr/>
          </p:nvSpPr>
          <p:spPr>
            <a:xfrm>
              <a:off x="1519805" y="340888"/>
              <a:ext cx="618933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rgbClr val="443C21"/>
                  </a:solidFill>
                  <a:latin typeface="SVN-Gilroy XBold" panose="00000900000000000000" pitchFamily="50" charset="0"/>
                </a:rPr>
                <a:t>ĐẠI HỌC CÔNG NGHIỆP HÀ NỘI </a:t>
              </a: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3B8602E4-12EA-9E77-AC49-A14939B51508}"/>
                </a:ext>
              </a:extLst>
            </p:cNvPr>
            <p:cNvSpPr txBox="1"/>
            <p:nvPr/>
          </p:nvSpPr>
          <p:spPr>
            <a:xfrm>
              <a:off x="1519805" y="883941"/>
              <a:ext cx="4608443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>
                  <a:solidFill>
                    <a:srgbClr val="443C21"/>
                  </a:solidFill>
                  <a:latin typeface="SVN-Gilroy Medium" panose="00000600000000000000" pitchFamily="50" charset="0"/>
                </a:rPr>
                <a:t>HANOI UNIVERSITY OF INDUSTRY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D08A50B-0930-4EBB-E46E-4089EF24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66700"/>
              <a:ext cx="1010150" cy="1010150"/>
            </a:xfrm>
            <a:prstGeom prst="rect">
              <a:avLst/>
            </a:prstGeom>
          </p:spPr>
        </p:pic>
      </p:grpSp>
      <p:sp>
        <p:nvSpPr>
          <p:cNvPr id="30" name="Freeform 2">
            <a:extLst>
              <a:ext uri="{FF2B5EF4-FFF2-40B4-BE49-F238E27FC236}">
                <a16:creationId xmlns:a16="http://schemas.microsoft.com/office/drawing/2014/main" id="{6C6C092A-D8D9-9385-69DC-29B5503AAD4A}"/>
              </a:ext>
            </a:extLst>
          </p:cNvPr>
          <p:cNvSpPr/>
          <p:nvPr/>
        </p:nvSpPr>
        <p:spPr>
          <a:xfrm>
            <a:off x="13944600" y="-2019300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763D49-27F5-2B76-320F-2D9EEBAE84A8}"/>
              </a:ext>
            </a:extLst>
          </p:cNvPr>
          <p:cNvGrpSpPr/>
          <p:nvPr/>
        </p:nvGrpSpPr>
        <p:grpSpPr>
          <a:xfrm>
            <a:off x="10210800" y="239829"/>
            <a:ext cx="8750772" cy="1063891"/>
            <a:chOff x="9397765" y="239829"/>
            <a:chExt cx="8750772" cy="1063891"/>
          </a:xfrm>
        </p:grpSpPr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3AD0C6F9-AB7A-1100-C938-D137A7EE3888}"/>
                </a:ext>
              </a:extLst>
            </p:cNvPr>
            <p:cNvSpPr txBox="1"/>
            <p:nvPr/>
          </p:nvSpPr>
          <p:spPr>
            <a:xfrm>
              <a:off x="11959205" y="340888"/>
              <a:ext cx="618933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rgbClr val="443C21"/>
                  </a:solidFill>
                  <a:latin typeface="SVN-Gilroy XBold" panose="00000900000000000000" pitchFamily="50" charset="0"/>
                </a:rPr>
                <a:t>KHOA CÔNG NGHỆ THÔNG TIN</a:t>
              </a:r>
            </a:p>
          </p:txBody>
        </p: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38B4E4B8-E019-EAA0-7186-3EE20AA7C88F}"/>
                </a:ext>
              </a:extLst>
            </p:cNvPr>
            <p:cNvSpPr txBox="1"/>
            <p:nvPr/>
          </p:nvSpPr>
          <p:spPr>
            <a:xfrm>
              <a:off x="11959205" y="883941"/>
              <a:ext cx="5109595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>
                  <a:solidFill>
                    <a:srgbClr val="443C21"/>
                  </a:solidFill>
                  <a:latin typeface="SVN-Gilroy Medium" panose="00000600000000000000" pitchFamily="50" charset="0"/>
                </a:rPr>
                <a:t>FACULTY OF INFORMATION TECHNOLOGY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C6D5C6-D085-BF98-E0C0-71D45C5E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5" t="18746" r="11870" b="28569"/>
            <a:stretch/>
          </p:blipFill>
          <p:spPr>
            <a:xfrm>
              <a:off x="9397765" y="239829"/>
              <a:ext cx="2362200" cy="1063891"/>
            </a:xfrm>
            <a:prstGeom prst="rect">
              <a:avLst/>
            </a:prstGeom>
          </p:spPr>
        </p:pic>
      </p:grpSp>
      <p:sp>
        <p:nvSpPr>
          <p:cNvPr id="40" name="TextBox 20">
            <a:extLst>
              <a:ext uri="{FF2B5EF4-FFF2-40B4-BE49-F238E27FC236}">
                <a16:creationId xmlns:a16="http://schemas.microsoft.com/office/drawing/2014/main" id="{BE299CB2-F337-FFEE-5E22-B5AD2C310669}"/>
              </a:ext>
            </a:extLst>
          </p:cNvPr>
          <p:cNvSpPr txBox="1"/>
          <p:nvPr/>
        </p:nvSpPr>
        <p:spPr>
          <a:xfrm>
            <a:off x="6404305" y="2560067"/>
            <a:ext cx="5479388" cy="996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443C21"/>
                </a:solidFill>
                <a:latin typeface="SVN-Gilroy XBold" panose="00000900000000000000" pitchFamily="50" charset="0"/>
              </a:rPr>
              <a:t>ĐỒ ÁN TỐT NGHIỆP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443C21"/>
                </a:solidFill>
                <a:latin typeface="SVN-Gilroy XBold" panose="00000900000000000000" pitchFamily="50" charset="0"/>
              </a:rPr>
              <a:t>NGÀNH CÔNG NGHỆ THÔNG TIN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3E4ECCAC-15D7-B2A4-98B2-FF688465FB97}"/>
              </a:ext>
            </a:extLst>
          </p:cNvPr>
          <p:cNvSpPr txBox="1"/>
          <p:nvPr/>
        </p:nvSpPr>
        <p:spPr>
          <a:xfrm>
            <a:off x="3699204" y="4339745"/>
            <a:ext cx="10889587" cy="1904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rgbClr val="443C21"/>
                </a:solidFill>
                <a:latin typeface="SVN-Gilroy XBold" panose="00000900000000000000" pitchFamily="50" charset="0"/>
              </a:rPr>
              <a:t>ĐỀ TÀI: XÂY DỰNG PHẦN MỀM QUẢN LÝ CHO THUÊ SÂN THỂ THAO 18 STADIUM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A56565D7-29DA-AEB7-C6D9-C1A4AE37E220}"/>
              </a:ext>
            </a:extLst>
          </p:cNvPr>
          <p:cNvSpPr txBox="1"/>
          <p:nvPr/>
        </p:nvSpPr>
        <p:spPr>
          <a:xfrm>
            <a:off x="5194118" y="7027299"/>
            <a:ext cx="7899760" cy="18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CBHD: TS. </a:t>
            </a: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Phạm</a:t>
            </a: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 Văn </a:t>
            </a: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Hiệp</a:t>
            </a:r>
            <a:endParaRPr lang="en-US" sz="2800" i="1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Sinh </a:t>
            </a: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viên</a:t>
            </a: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thực</a:t>
            </a: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hiện</a:t>
            </a: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: Nguyễn Thành Lâm</a:t>
            </a:r>
          </a:p>
          <a:p>
            <a:pPr algn="ctr">
              <a:lnSpc>
                <a:spcPct val="150000"/>
              </a:lnSpc>
            </a:pPr>
            <a:r>
              <a:rPr lang="en-US" sz="2800" i="1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Mã</a:t>
            </a:r>
            <a:r>
              <a:rPr lang="en-US" sz="2800" i="1" dirty="0">
                <a:solidFill>
                  <a:srgbClr val="443C21"/>
                </a:solidFill>
                <a:latin typeface="SVN-Gilroy Medium" panose="00000600000000000000" pitchFamily="50" charset="0"/>
              </a:rPr>
              <a:t> SV: 2020601227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03838" y="499794"/>
            <a:ext cx="4441475" cy="444147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03838" y="5345732"/>
            <a:ext cx="4441475" cy="44414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235837" y="5345732"/>
            <a:ext cx="4441475" cy="44414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0571" r="-1924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556762" y="499794"/>
            <a:ext cx="7456550" cy="9287413"/>
          </a:xfrm>
          <a:custGeom>
            <a:avLst/>
            <a:gdLst/>
            <a:ahLst/>
            <a:cxnLst/>
            <a:rect l="l" t="t" r="r" b="b"/>
            <a:pathLst>
              <a:path w="1963865" h="2446068">
                <a:moveTo>
                  <a:pt x="62296" y="0"/>
                </a:moveTo>
                <a:lnTo>
                  <a:pt x="1901569" y="0"/>
                </a:lnTo>
                <a:cubicBezTo>
                  <a:pt x="1935974" y="0"/>
                  <a:pt x="1963865" y="27891"/>
                  <a:pt x="1963865" y="62296"/>
                </a:cubicBezTo>
                <a:lnTo>
                  <a:pt x="1963865" y="2383771"/>
                </a:lnTo>
                <a:cubicBezTo>
                  <a:pt x="1963865" y="2418177"/>
                  <a:pt x="1935974" y="2446068"/>
                  <a:pt x="1901569" y="2446068"/>
                </a:cubicBezTo>
                <a:lnTo>
                  <a:pt x="62296" y="2446068"/>
                </a:lnTo>
                <a:cubicBezTo>
                  <a:pt x="27891" y="2446068"/>
                  <a:pt x="0" y="2418177"/>
                  <a:pt x="0" y="2383771"/>
                </a:cubicBezTo>
                <a:lnTo>
                  <a:pt x="0" y="62296"/>
                </a:lnTo>
                <a:cubicBezTo>
                  <a:pt x="0" y="27891"/>
                  <a:pt x="27891" y="0"/>
                  <a:pt x="6229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556762" y="391298"/>
            <a:ext cx="7456550" cy="93959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1028700" y="6315352"/>
            <a:ext cx="6582217" cy="5051852"/>
          </a:xfrm>
          <a:custGeom>
            <a:avLst/>
            <a:gdLst/>
            <a:ahLst/>
            <a:cxnLst/>
            <a:rect l="l" t="t" r="r" b="b"/>
            <a:pathLst>
              <a:path w="6582217" h="5051852">
                <a:moveTo>
                  <a:pt x="0" y="0"/>
                </a:moveTo>
                <a:lnTo>
                  <a:pt x="6582217" y="0"/>
                </a:lnTo>
                <a:lnTo>
                  <a:pt x="6582217" y="5051851"/>
                </a:lnTo>
                <a:lnTo>
                  <a:pt x="0" y="5051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49474" y="6566725"/>
            <a:ext cx="900228" cy="865344"/>
          </a:xfrm>
          <a:custGeom>
            <a:avLst/>
            <a:gdLst/>
            <a:ahLst/>
            <a:cxnLst/>
            <a:rect l="l" t="t" r="r" b="b"/>
            <a:pathLst>
              <a:path w="900228" h="865344">
                <a:moveTo>
                  <a:pt x="0" y="0"/>
                </a:moveTo>
                <a:lnTo>
                  <a:pt x="900227" y="0"/>
                </a:lnTo>
                <a:lnTo>
                  <a:pt x="900227" y="865344"/>
                </a:lnTo>
                <a:lnTo>
                  <a:pt x="0" y="86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44869" y="5720135"/>
            <a:ext cx="624483" cy="720903"/>
          </a:xfrm>
          <a:custGeom>
            <a:avLst/>
            <a:gdLst/>
            <a:ahLst/>
            <a:cxnLst/>
            <a:rect l="l" t="t" r="r" b="b"/>
            <a:pathLst>
              <a:path w="624483" h="720903">
                <a:moveTo>
                  <a:pt x="0" y="0"/>
                </a:moveTo>
                <a:lnTo>
                  <a:pt x="624483" y="0"/>
                </a:lnTo>
                <a:lnTo>
                  <a:pt x="624483" y="720903"/>
                </a:lnTo>
                <a:lnTo>
                  <a:pt x="0" y="72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73305" y="5845822"/>
            <a:ext cx="451923" cy="469530"/>
          </a:xfrm>
          <a:custGeom>
            <a:avLst/>
            <a:gdLst/>
            <a:ahLst/>
            <a:cxnLst/>
            <a:rect l="l" t="t" r="r" b="b"/>
            <a:pathLst>
              <a:path w="451923" h="469530">
                <a:moveTo>
                  <a:pt x="0" y="0"/>
                </a:moveTo>
                <a:lnTo>
                  <a:pt x="451923" y="0"/>
                </a:lnTo>
                <a:lnTo>
                  <a:pt x="451923" y="469530"/>
                </a:lnTo>
                <a:lnTo>
                  <a:pt x="0" y="469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18572" y="1785131"/>
            <a:ext cx="5332929" cy="233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DEMO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CHƯƠNG TRÌNH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235837" y="499794"/>
            <a:ext cx="4441475" cy="444147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25046" r="-2504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17732EF-F63D-044F-9319-8D1CC4F01143}"/>
              </a:ext>
            </a:extLst>
          </p:cNvPr>
          <p:cNvGrpSpPr/>
          <p:nvPr/>
        </p:nvGrpSpPr>
        <p:grpSpPr>
          <a:xfrm>
            <a:off x="506187" y="406904"/>
            <a:ext cx="17275626" cy="9473191"/>
            <a:chOff x="304800" y="406904"/>
            <a:chExt cx="17275626" cy="9473191"/>
          </a:xfrm>
        </p:grpSpPr>
        <p:grpSp>
          <p:nvGrpSpPr>
            <p:cNvPr id="2" name="Group 2"/>
            <p:cNvGrpSpPr/>
            <p:nvPr/>
          </p:nvGrpSpPr>
          <p:grpSpPr>
            <a:xfrm>
              <a:off x="304800" y="406904"/>
              <a:ext cx="8465997" cy="9473191"/>
              <a:chOff x="0" y="0"/>
              <a:chExt cx="2229728" cy="214944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29727" cy="2149447"/>
              </a:xfrm>
              <a:custGeom>
                <a:avLst/>
                <a:gdLst/>
                <a:ahLst/>
                <a:cxnLst/>
                <a:rect l="l" t="t" r="r" b="b"/>
                <a:pathLst>
                  <a:path w="2229727" h="2149447">
                    <a:moveTo>
                      <a:pt x="54868" y="0"/>
                    </a:moveTo>
                    <a:lnTo>
                      <a:pt x="2174859" y="0"/>
                    </a:lnTo>
                    <a:cubicBezTo>
                      <a:pt x="2189411" y="0"/>
                      <a:pt x="2203367" y="5781"/>
                      <a:pt x="2213657" y="16071"/>
                    </a:cubicBezTo>
                    <a:cubicBezTo>
                      <a:pt x="2223947" y="26360"/>
                      <a:pt x="2229727" y="40316"/>
                      <a:pt x="2229727" y="54868"/>
                    </a:cubicBezTo>
                    <a:lnTo>
                      <a:pt x="2229727" y="2094578"/>
                    </a:lnTo>
                    <a:cubicBezTo>
                      <a:pt x="2229727" y="2124881"/>
                      <a:pt x="2205162" y="2149447"/>
                      <a:pt x="2174859" y="2149447"/>
                    </a:cubicBezTo>
                    <a:lnTo>
                      <a:pt x="54868" y="2149447"/>
                    </a:lnTo>
                    <a:cubicBezTo>
                      <a:pt x="24565" y="2149447"/>
                      <a:pt x="0" y="2124881"/>
                      <a:pt x="0" y="2094578"/>
                    </a:cubicBezTo>
                    <a:lnTo>
                      <a:pt x="0" y="54868"/>
                    </a:lnTo>
                    <a:cubicBezTo>
                      <a:pt x="0" y="24565"/>
                      <a:pt x="24565" y="0"/>
                      <a:pt x="5486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2229728" cy="2178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sz="320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144000" y="406905"/>
              <a:ext cx="8436426" cy="9473190"/>
              <a:chOff x="0" y="0"/>
              <a:chExt cx="2221939" cy="21494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21939" cy="2149447"/>
              </a:xfrm>
              <a:custGeom>
                <a:avLst/>
                <a:gdLst/>
                <a:ahLst/>
                <a:cxnLst/>
                <a:rect l="l" t="t" r="r" b="b"/>
                <a:pathLst>
                  <a:path w="2221939" h="2149447">
                    <a:moveTo>
                      <a:pt x="55061" y="0"/>
                    </a:moveTo>
                    <a:lnTo>
                      <a:pt x="2166879" y="0"/>
                    </a:lnTo>
                    <a:cubicBezTo>
                      <a:pt x="2181482" y="0"/>
                      <a:pt x="2195486" y="5801"/>
                      <a:pt x="2205812" y="16127"/>
                    </a:cubicBezTo>
                    <a:cubicBezTo>
                      <a:pt x="2216138" y="26453"/>
                      <a:pt x="2221939" y="40458"/>
                      <a:pt x="2221939" y="55061"/>
                    </a:cubicBezTo>
                    <a:lnTo>
                      <a:pt x="2221939" y="2094386"/>
                    </a:lnTo>
                    <a:cubicBezTo>
                      <a:pt x="2221939" y="2108989"/>
                      <a:pt x="2216138" y="2122994"/>
                      <a:pt x="2205812" y="2133320"/>
                    </a:cubicBezTo>
                    <a:cubicBezTo>
                      <a:pt x="2195486" y="2143646"/>
                      <a:pt x="2181482" y="2149447"/>
                      <a:pt x="2166879" y="2149447"/>
                    </a:cubicBezTo>
                    <a:lnTo>
                      <a:pt x="55061" y="2149447"/>
                    </a:lnTo>
                    <a:cubicBezTo>
                      <a:pt x="40458" y="2149447"/>
                      <a:pt x="26453" y="2143646"/>
                      <a:pt x="16127" y="2133320"/>
                    </a:cubicBezTo>
                    <a:cubicBezTo>
                      <a:pt x="5801" y="2122994"/>
                      <a:pt x="0" y="2108989"/>
                      <a:pt x="0" y="2094386"/>
                    </a:cubicBezTo>
                    <a:lnTo>
                      <a:pt x="0" y="55061"/>
                    </a:lnTo>
                    <a:cubicBezTo>
                      <a:pt x="0" y="40458"/>
                      <a:pt x="5801" y="26453"/>
                      <a:pt x="16127" y="16127"/>
                    </a:cubicBezTo>
                    <a:cubicBezTo>
                      <a:pt x="26453" y="5801"/>
                      <a:pt x="40458" y="0"/>
                      <a:pt x="5506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221939" cy="2178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sz="3200"/>
              </a:p>
            </p:txBody>
          </p:sp>
        </p:grpSp>
      </p:grpSp>
      <p:sp>
        <p:nvSpPr>
          <p:cNvPr id="20" name="TextBox 16">
            <a:extLst>
              <a:ext uri="{FF2B5EF4-FFF2-40B4-BE49-F238E27FC236}">
                <a16:creationId xmlns:a16="http://schemas.microsoft.com/office/drawing/2014/main" id="{23211DEE-79ED-2582-9A9F-3C1D55B50049}"/>
              </a:ext>
            </a:extLst>
          </p:cNvPr>
          <p:cNvSpPr txBox="1"/>
          <p:nvPr/>
        </p:nvSpPr>
        <p:spPr>
          <a:xfrm>
            <a:off x="1805483" y="723900"/>
            <a:ext cx="5867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443C21"/>
                </a:solidFill>
                <a:latin typeface="SVN-Gilroy SemiBold" panose="00000700000000000000" pitchFamily="50" charset="0"/>
              </a:rPr>
              <a:t>KẾT QUẢ ĐẠT ĐƯỢC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0A1A5D7-C05B-25EC-6BF1-A639C8E55176}"/>
              </a:ext>
            </a:extLst>
          </p:cNvPr>
          <p:cNvSpPr txBox="1"/>
          <p:nvPr/>
        </p:nvSpPr>
        <p:spPr>
          <a:xfrm>
            <a:off x="10077450" y="723900"/>
            <a:ext cx="69723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443C21"/>
                </a:solidFill>
                <a:latin typeface="SVN-Gilroy SemiBold" panose="00000700000000000000" pitchFamily="50" charset="0"/>
              </a:rPr>
              <a:t>KẾT QUẢ CHƯA ĐẠT ĐƯỢC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FB1274D0-3175-3CEE-B6F9-25554F00A7A1}"/>
              </a:ext>
            </a:extLst>
          </p:cNvPr>
          <p:cNvSpPr/>
          <p:nvPr/>
        </p:nvSpPr>
        <p:spPr>
          <a:xfrm>
            <a:off x="14610660" y="7360077"/>
            <a:ext cx="4878180" cy="5291912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EC0B9A7D-97D8-C94C-106F-D314DBAA85C6}"/>
              </a:ext>
            </a:extLst>
          </p:cNvPr>
          <p:cNvSpPr/>
          <p:nvPr/>
        </p:nvSpPr>
        <p:spPr>
          <a:xfrm>
            <a:off x="-1447800" y="6917144"/>
            <a:ext cx="5257800" cy="5703729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C27E587-4670-89DD-A8D0-75FEBB0C656B}"/>
              </a:ext>
            </a:extLst>
          </p:cNvPr>
          <p:cNvSpPr/>
          <p:nvPr/>
        </p:nvSpPr>
        <p:spPr>
          <a:xfrm>
            <a:off x="228600" y="8183315"/>
            <a:ext cx="1905000" cy="1979220"/>
          </a:xfrm>
          <a:custGeom>
            <a:avLst/>
            <a:gdLst/>
            <a:ahLst/>
            <a:cxnLst/>
            <a:rect l="l" t="t" r="r" b="b"/>
            <a:pathLst>
              <a:path w="1173729" h="1219458">
                <a:moveTo>
                  <a:pt x="0" y="0"/>
                </a:moveTo>
                <a:lnTo>
                  <a:pt x="1173729" y="0"/>
                </a:lnTo>
                <a:lnTo>
                  <a:pt x="1173729" y="1219459"/>
                </a:lnTo>
                <a:lnTo>
                  <a:pt x="0" y="1219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389A46B-D4C9-C35E-031C-63DE50BCBA9C}"/>
              </a:ext>
            </a:extLst>
          </p:cNvPr>
          <p:cNvSpPr/>
          <p:nvPr/>
        </p:nvSpPr>
        <p:spPr>
          <a:xfrm>
            <a:off x="16190775" y="8222596"/>
            <a:ext cx="1969557" cy="1974494"/>
          </a:xfrm>
          <a:custGeom>
            <a:avLst/>
            <a:gdLst/>
            <a:ahLst/>
            <a:cxnLst/>
            <a:rect l="l" t="t" r="r" b="b"/>
            <a:pathLst>
              <a:path w="1301921" h="1305184">
                <a:moveTo>
                  <a:pt x="0" y="0"/>
                </a:moveTo>
                <a:lnTo>
                  <a:pt x="1301921" y="0"/>
                </a:lnTo>
                <a:lnTo>
                  <a:pt x="1301921" y="1305183"/>
                </a:lnTo>
                <a:lnTo>
                  <a:pt x="0" y="1305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A6BD528-59E2-B82E-4A47-A29555E77DD5}"/>
              </a:ext>
            </a:extLst>
          </p:cNvPr>
          <p:cNvSpPr txBox="1"/>
          <p:nvPr/>
        </p:nvSpPr>
        <p:spPr>
          <a:xfrm>
            <a:off x="1538783" y="2363088"/>
            <a:ext cx="6134100" cy="434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Cung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cấp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nhu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cần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Trang Admin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mật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Giao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nhìn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11FB64B-2D7F-FFF4-0E66-133C99832AC2}"/>
              </a:ext>
            </a:extLst>
          </p:cNvPr>
          <p:cNvSpPr txBox="1"/>
          <p:nvPr/>
        </p:nvSpPr>
        <p:spPr>
          <a:xfrm>
            <a:off x="10439400" y="2363088"/>
            <a:ext cx="6134100" cy="5079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kern="0" dirty="0" err="1">
                <a:solidFill>
                  <a:srgbClr val="000000"/>
                </a:solidFill>
                <a:latin typeface="SVN-Gilroy Medium" panose="00000600000000000000" pitchFamily="50" charset="0"/>
                <a:ea typeface="Calibri" panose="020F0502020204030204" pitchFamily="34" charset="0"/>
              </a:rPr>
              <a:t>P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hần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mềm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có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1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số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chức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năng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chưa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đáp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được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hết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các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yêu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cầu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thực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tế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từ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khách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hàng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cũng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như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từ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người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quản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lý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sân</a:t>
            </a:r>
            <a:r>
              <a:rPr lang="en-US" sz="3200" kern="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tx1"/>
                </a:solidFill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Giao diện chưa theo chuẩn quy tắc người dùng.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C4B486F-C140-3FEF-B7C0-350B93116B02}"/>
              </a:ext>
            </a:extLst>
          </p:cNvPr>
          <p:cNvGrpSpPr/>
          <p:nvPr/>
        </p:nvGrpSpPr>
        <p:grpSpPr>
          <a:xfrm>
            <a:off x="-2133600" y="-7974"/>
            <a:ext cx="10361410" cy="3660777"/>
            <a:chOff x="-2436610" y="366424"/>
            <a:chExt cx="11580610" cy="4091531"/>
          </a:xfrm>
        </p:grpSpPr>
        <p:grpSp>
          <p:nvGrpSpPr>
            <p:cNvPr id="26" name="Group 26"/>
            <p:cNvGrpSpPr/>
            <p:nvPr/>
          </p:nvGrpSpPr>
          <p:grpSpPr>
            <a:xfrm>
              <a:off x="-2436610" y="740728"/>
              <a:ext cx="11580610" cy="3717227"/>
              <a:chOff x="0" y="0"/>
              <a:chExt cx="1266094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660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66094" h="406400">
                    <a:moveTo>
                      <a:pt x="1062894" y="0"/>
                    </a:moveTo>
                    <a:cubicBezTo>
                      <a:pt x="1175119" y="0"/>
                      <a:pt x="1266094" y="90976"/>
                      <a:pt x="1266094" y="203200"/>
                    </a:cubicBezTo>
                    <a:cubicBezTo>
                      <a:pt x="1266094" y="315424"/>
                      <a:pt x="1175119" y="406400"/>
                      <a:pt x="10628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3E3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"/>
                <a:ext cx="12660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"/>
                  </a:lnSpc>
                </a:pPr>
                <a:endParaRPr sz="720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53243" y="1202174"/>
              <a:ext cx="2794334" cy="2794334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739283" y="2099204"/>
              <a:ext cx="4654730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200" dirty="0">
                  <a:solidFill>
                    <a:srgbClr val="443C21"/>
                  </a:solidFill>
                  <a:latin typeface="SVN-Gilroy SemiBold" panose="00000700000000000000" pitchFamily="50" charset="0"/>
                </a:rPr>
                <a:t>SO SÁNH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944950" y="366424"/>
              <a:ext cx="2202626" cy="3633198"/>
            </a:xfrm>
            <a:custGeom>
              <a:avLst/>
              <a:gdLst/>
              <a:ahLst/>
              <a:cxnLst/>
              <a:rect l="l" t="t" r="r" b="b"/>
              <a:pathLst>
                <a:path w="2202626" h="3633198">
                  <a:moveTo>
                    <a:pt x="0" y="0"/>
                  </a:moveTo>
                  <a:lnTo>
                    <a:pt x="2202627" y="0"/>
                  </a:lnTo>
                  <a:lnTo>
                    <a:pt x="2202627" y="3633199"/>
                  </a:lnTo>
                  <a:lnTo>
                    <a:pt x="0" y="36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0A1D083B-F442-994E-4D6E-A5855C278CF9}"/>
              </a:ext>
            </a:extLst>
          </p:cNvPr>
          <p:cNvSpPr txBox="1"/>
          <p:nvPr/>
        </p:nvSpPr>
        <p:spPr>
          <a:xfrm>
            <a:off x="944950" y="6704306"/>
            <a:ext cx="9875450" cy="2863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Miễn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phí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Phù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quy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hoặc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vừa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nhỏ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trì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C0743A-2CF7-88B6-D20D-F5C2A3468526}"/>
              </a:ext>
            </a:extLst>
          </p:cNvPr>
          <p:cNvGrpSpPr/>
          <p:nvPr/>
        </p:nvGrpSpPr>
        <p:grpSpPr>
          <a:xfrm>
            <a:off x="11245822" y="1195401"/>
            <a:ext cx="7042178" cy="8591944"/>
            <a:chOff x="4327470" y="921544"/>
            <a:chExt cx="7042178" cy="8591944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5266AA70-D0C3-A195-2F59-EE0D9217B593}"/>
                </a:ext>
              </a:extLst>
            </p:cNvPr>
            <p:cNvSpPr/>
            <p:nvPr/>
          </p:nvSpPr>
          <p:spPr>
            <a:xfrm>
              <a:off x="4327470" y="1874044"/>
              <a:ext cx="7042178" cy="7639444"/>
            </a:xfrm>
            <a:custGeom>
              <a:avLst/>
              <a:gdLst/>
              <a:ahLst/>
              <a:cxnLst/>
              <a:rect l="l" t="t" r="r" b="b"/>
              <a:pathLst>
                <a:path w="7042178" h="7639444">
                  <a:moveTo>
                    <a:pt x="0" y="0"/>
                  </a:moveTo>
                  <a:lnTo>
                    <a:pt x="7042178" y="0"/>
                  </a:lnTo>
                  <a:lnTo>
                    <a:pt x="7042178" y="7639443"/>
                  </a:lnTo>
                  <a:lnTo>
                    <a:pt x="0" y="7639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62B4D241-0D57-4CFB-7F3E-6D50E1B0B3A1}"/>
                </a:ext>
              </a:extLst>
            </p:cNvPr>
            <p:cNvSpPr/>
            <p:nvPr/>
          </p:nvSpPr>
          <p:spPr>
            <a:xfrm flipH="1">
              <a:off x="6019024" y="921544"/>
              <a:ext cx="4279392" cy="8229600"/>
            </a:xfrm>
            <a:custGeom>
              <a:avLst/>
              <a:gdLst/>
              <a:ahLst/>
              <a:cxnLst/>
              <a:rect l="l" t="t" r="r" b="b"/>
              <a:pathLst>
                <a:path w="4279392" h="8229600">
                  <a:moveTo>
                    <a:pt x="4279392" y="0"/>
                  </a:moveTo>
                  <a:lnTo>
                    <a:pt x="0" y="0"/>
                  </a:lnTo>
                  <a:lnTo>
                    <a:pt x="0" y="8229600"/>
                  </a:lnTo>
                  <a:lnTo>
                    <a:pt x="4279392" y="8229600"/>
                  </a:lnTo>
                  <a:lnTo>
                    <a:pt x="427939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CD978D5-C638-87F5-D404-173B6F101698}"/>
                </a:ext>
              </a:extLst>
            </p:cNvPr>
            <p:cNvSpPr/>
            <p:nvPr/>
          </p:nvSpPr>
          <p:spPr>
            <a:xfrm>
              <a:off x="9119167" y="1288842"/>
              <a:ext cx="1179249" cy="1170405"/>
            </a:xfrm>
            <a:custGeom>
              <a:avLst/>
              <a:gdLst/>
              <a:ahLst/>
              <a:cxnLst/>
              <a:rect l="l" t="t" r="r" b="b"/>
              <a:pathLst>
                <a:path w="1179249" h="1170405">
                  <a:moveTo>
                    <a:pt x="0" y="0"/>
                  </a:moveTo>
                  <a:lnTo>
                    <a:pt x="1179249" y="0"/>
                  </a:lnTo>
                  <a:lnTo>
                    <a:pt x="1179249" y="1170404"/>
                  </a:lnTo>
                  <a:lnTo>
                    <a:pt x="0" y="1170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55A48BA-1BFA-AAF9-AD0B-CA9D5D340114}"/>
                </a:ext>
              </a:extLst>
            </p:cNvPr>
            <p:cNvSpPr/>
            <p:nvPr/>
          </p:nvSpPr>
          <p:spPr>
            <a:xfrm>
              <a:off x="9270439" y="5138083"/>
              <a:ext cx="876704" cy="864649"/>
            </a:xfrm>
            <a:custGeom>
              <a:avLst/>
              <a:gdLst/>
              <a:ahLst/>
              <a:cxnLst/>
              <a:rect l="l" t="t" r="r" b="b"/>
              <a:pathLst>
                <a:path w="876704" h="864649">
                  <a:moveTo>
                    <a:pt x="0" y="0"/>
                  </a:moveTo>
                  <a:lnTo>
                    <a:pt x="876704" y="0"/>
                  </a:lnTo>
                  <a:lnTo>
                    <a:pt x="876704" y="864649"/>
                  </a:lnTo>
                  <a:lnTo>
                    <a:pt x="0" y="864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680AA7D6-96C6-FD84-1AD5-E3EDB0043CD3}"/>
                </a:ext>
              </a:extLst>
            </p:cNvPr>
            <p:cNvSpPr/>
            <p:nvPr/>
          </p:nvSpPr>
          <p:spPr>
            <a:xfrm>
              <a:off x="5131365" y="4602018"/>
              <a:ext cx="887659" cy="1284136"/>
            </a:xfrm>
            <a:custGeom>
              <a:avLst/>
              <a:gdLst/>
              <a:ahLst/>
              <a:cxnLst/>
              <a:rect l="l" t="t" r="r" b="b"/>
              <a:pathLst>
                <a:path w="887659" h="1284136">
                  <a:moveTo>
                    <a:pt x="0" y="0"/>
                  </a:moveTo>
                  <a:lnTo>
                    <a:pt x="887659" y="0"/>
                  </a:lnTo>
                  <a:lnTo>
                    <a:pt x="887659" y="1284137"/>
                  </a:lnTo>
                  <a:lnTo>
                    <a:pt x="0" y="1284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41" name="TextBox 14">
            <a:extLst>
              <a:ext uri="{FF2B5EF4-FFF2-40B4-BE49-F238E27FC236}">
                <a16:creationId xmlns:a16="http://schemas.microsoft.com/office/drawing/2014/main" id="{2B297F00-720A-A306-FF43-AA2F58784495}"/>
              </a:ext>
            </a:extLst>
          </p:cNvPr>
          <p:cNvSpPr txBox="1"/>
          <p:nvPr/>
        </p:nvSpPr>
        <p:spPr>
          <a:xfrm>
            <a:off x="944950" y="4328515"/>
            <a:ext cx="10485050" cy="1558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Ưu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điểm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của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phần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mềm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quản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lý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cho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thuê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sân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thể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thao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18 Stadium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với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phần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mềm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khác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58C1F1E7-7BA3-C374-B973-8FA1372E161D}"/>
              </a:ext>
            </a:extLst>
          </p:cNvPr>
          <p:cNvSpPr/>
          <p:nvPr/>
        </p:nvSpPr>
        <p:spPr>
          <a:xfrm>
            <a:off x="12496800" y="4242942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7F0560-82A8-B82E-D3F8-7609A5E958E3}"/>
              </a:ext>
            </a:extLst>
          </p:cNvPr>
          <p:cNvGrpSpPr/>
          <p:nvPr/>
        </p:nvGrpSpPr>
        <p:grpSpPr>
          <a:xfrm>
            <a:off x="12496800" y="1228065"/>
            <a:ext cx="5616525" cy="8229600"/>
            <a:chOff x="11898341" y="1219009"/>
            <a:chExt cx="5616525" cy="82296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BF48B7B-81B3-CD17-5AF4-B5FA4E902DFE}"/>
                </a:ext>
              </a:extLst>
            </p:cNvPr>
            <p:cNvSpPr/>
            <p:nvPr/>
          </p:nvSpPr>
          <p:spPr>
            <a:xfrm flipH="1">
              <a:off x="16768138" y="2908805"/>
              <a:ext cx="746728" cy="741127"/>
            </a:xfrm>
            <a:custGeom>
              <a:avLst/>
              <a:gdLst/>
              <a:ahLst/>
              <a:cxnLst/>
              <a:rect l="l" t="t" r="r" b="b"/>
              <a:pathLst>
                <a:path w="746728" h="741127">
                  <a:moveTo>
                    <a:pt x="746728" y="0"/>
                  </a:moveTo>
                  <a:lnTo>
                    <a:pt x="0" y="0"/>
                  </a:lnTo>
                  <a:lnTo>
                    <a:pt x="0" y="741127"/>
                  </a:lnTo>
                  <a:lnTo>
                    <a:pt x="746728" y="741127"/>
                  </a:lnTo>
                  <a:lnTo>
                    <a:pt x="746728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52DB25A-0897-1662-C9D7-B13924BAB60F}"/>
                </a:ext>
              </a:extLst>
            </p:cNvPr>
            <p:cNvSpPr/>
            <p:nvPr/>
          </p:nvSpPr>
          <p:spPr>
            <a:xfrm>
              <a:off x="12815357" y="1219009"/>
              <a:ext cx="3466719" cy="8229600"/>
            </a:xfrm>
            <a:custGeom>
              <a:avLst/>
              <a:gdLst/>
              <a:ahLst/>
              <a:cxnLst/>
              <a:rect l="l" t="t" r="r" b="b"/>
              <a:pathLst>
                <a:path w="3466719" h="8229600">
                  <a:moveTo>
                    <a:pt x="0" y="0"/>
                  </a:moveTo>
                  <a:lnTo>
                    <a:pt x="3466719" y="0"/>
                  </a:lnTo>
                  <a:lnTo>
                    <a:pt x="3466719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90D86E8-31BD-07C1-E075-176144CCCD57}"/>
                </a:ext>
              </a:extLst>
            </p:cNvPr>
            <p:cNvSpPr/>
            <p:nvPr/>
          </p:nvSpPr>
          <p:spPr>
            <a:xfrm>
              <a:off x="11898341" y="3649932"/>
              <a:ext cx="1126891" cy="1275125"/>
            </a:xfrm>
            <a:custGeom>
              <a:avLst/>
              <a:gdLst/>
              <a:ahLst/>
              <a:cxnLst/>
              <a:rect l="l" t="t" r="r" b="b"/>
              <a:pathLst>
                <a:path w="1126891" h="1275125">
                  <a:moveTo>
                    <a:pt x="0" y="0"/>
                  </a:moveTo>
                  <a:lnTo>
                    <a:pt x="1126892" y="0"/>
                  </a:lnTo>
                  <a:lnTo>
                    <a:pt x="1126892" y="1275125"/>
                  </a:lnTo>
                  <a:lnTo>
                    <a:pt x="0" y="127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6FEA93F-B123-69F6-E7D7-14C01ACF8977}"/>
                </a:ext>
              </a:extLst>
            </p:cNvPr>
            <p:cNvSpPr/>
            <p:nvPr/>
          </p:nvSpPr>
          <p:spPr>
            <a:xfrm>
              <a:off x="15703688" y="5333809"/>
              <a:ext cx="1156777" cy="1208122"/>
            </a:xfrm>
            <a:custGeom>
              <a:avLst/>
              <a:gdLst/>
              <a:ahLst/>
              <a:cxnLst/>
              <a:rect l="l" t="t" r="r" b="b"/>
              <a:pathLst>
                <a:path w="1156777" h="1208122">
                  <a:moveTo>
                    <a:pt x="0" y="0"/>
                  </a:moveTo>
                  <a:lnTo>
                    <a:pt x="1156776" y="0"/>
                  </a:lnTo>
                  <a:lnTo>
                    <a:pt x="1156776" y="1208122"/>
                  </a:lnTo>
                  <a:lnTo>
                    <a:pt x="0" y="1208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220245-A19A-E80D-899C-FC002DA65BF1}"/>
              </a:ext>
            </a:extLst>
          </p:cNvPr>
          <p:cNvGrpSpPr/>
          <p:nvPr/>
        </p:nvGrpSpPr>
        <p:grpSpPr>
          <a:xfrm>
            <a:off x="-2133600" y="-7974"/>
            <a:ext cx="10361410" cy="3660777"/>
            <a:chOff x="-2436610" y="366424"/>
            <a:chExt cx="11580610" cy="4091531"/>
          </a:xfrm>
        </p:grpSpPr>
        <p:grpSp>
          <p:nvGrpSpPr>
            <p:cNvPr id="12" name="Group 26">
              <a:extLst>
                <a:ext uri="{FF2B5EF4-FFF2-40B4-BE49-F238E27FC236}">
                  <a16:creationId xmlns:a16="http://schemas.microsoft.com/office/drawing/2014/main" id="{B6036B37-5065-DD20-BF2E-9D25ACE20792}"/>
                </a:ext>
              </a:extLst>
            </p:cNvPr>
            <p:cNvGrpSpPr/>
            <p:nvPr/>
          </p:nvGrpSpPr>
          <p:grpSpPr>
            <a:xfrm>
              <a:off x="-2436610" y="740728"/>
              <a:ext cx="11580610" cy="3717227"/>
              <a:chOff x="0" y="0"/>
              <a:chExt cx="1266094" cy="406400"/>
            </a:xfrm>
          </p:grpSpPr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A6FF8D7D-71FE-B465-7752-D9838D486FD9}"/>
                  </a:ext>
                </a:extLst>
              </p:cNvPr>
              <p:cNvSpPr/>
              <p:nvPr/>
            </p:nvSpPr>
            <p:spPr>
              <a:xfrm>
                <a:off x="0" y="0"/>
                <a:ext cx="12660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66094" h="406400">
                    <a:moveTo>
                      <a:pt x="1062894" y="0"/>
                    </a:moveTo>
                    <a:cubicBezTo>
                      <a:pt x="1175119" y="0"/>
                      <a:pt x="1266094" y="90976"/>
                      <a:pt x="1266094" y="203200"/>
                    </a:cubicBezTo>
                    <a:cubicBezTo>
                      <a:pt x="1266094" y="315424"/>
                      <a:pt x="1175119" y="406400"/>
                      <a:pt x="10628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3E3"/>
              </a:solidFill>
            </p:spPr>
          </p:sp>
          <p:sp>
            <p:nvSpPr>
              <p:cNvPr id="19" name="TextBox 28">
                <a:extLst>
                  <a:ext uri="{FF2B5EF4-FFF2-40B4-BE49-F238E27FC236}">
                    <a16:creationId xmlns:a16="http://schemas.microsoft.com/office/drawing/2014/main" id="{88AD9FEB-0FA9-41F4-AB29-D1030387B316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2660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"/>
                  </a:lnSpc>
                </a:pPr>
                <a:endParaRPr sz="7200"/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1364BA72-8E19-FB4E-AFE1-943F82F69D9F}"/>
                </a:ext>
              </a:extLst>
            </p:cNvPr>
            <p:cNvGrpSpPr/>
            <p:nvPr/>
          </p:nvGrpSpPr>
          <p:grpSpPr>
            <a:xfrm>
              <a:off x="353243" y="1202174"/>
              <a:ext cx="2794334" cy="2794334"/>
              <a:chOff x="0" y="0"/>
              <a:chExt cx="812800" cy="812800"/>
            </a:xfrm>
          </p:grpSpPr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C6E1CD3B-5FDD-5634-D36C-D2BC7296877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31">
                <a:extLst>
                  <a:ext uri="{FF2B5EF4-FFF2-40B4-BE49-F238E27FC236}">
                    <a16:creationId xmlns:a16="http://schemas.microsoft.com/office/drawing/2014/main" id="{141CD24A-A8CB-B356-719D-9407FB53F43C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D35BBDBC-D8E9-5A13-917B-EC25642E8843}"/>
                </a:ext>
              </a:extLst>
            </p:cNvPr>
            <p:cNvSpPr txBox="1"/>
            <p:nvPr/>
          </p:nvSpPr>
          <p:spPr>
            <a:xfrm>
              <a:off x="3477313" y="1773761"/>
              <a:ext cx="4654730" cy="165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7200" dirty="0">
                  <a:solidFill>
                    <a:srgbClr val="443C21"/>
                  </a:solidFill>
                  <a:latin typeface="SVN-Gilroy SemiBold" panose="00000700000000000000" pitchFamily="50" charset="0"/>
                </a:rPr>
                <a:t>SO SÁNH</a:t>
              </a:r>
            </a:p>
            <a:p>
              <a:pPr algn="l"/>
              <a:r>
                <a:rPr lang="en-US" sz="2400" dirty="0">
                  <a:solidFill>
                    <a:srgbClr val="443C21"/>
                  </a:solidFill>
                  <a:latin typeface="SVN-Gilroy SemiBold" panose="00000700000000000000" pitchFamily="50" charset="0"/>
                </a:rPr>
                <a:t>(</a:t>
              </a:r>
              <a:r>
                <a:rPr lang="en-US" sz="2400" dirty="0" err="1">
                  <a:solidFill>
                    <a:srgbClr val="443C21"/>
                  </a:solidFill>
                  <a:latin typeface="SVN-Gilroy SemiBold" panose="00000700000000000000" pitchFamily="50" charset="0"/>
                </a:rPr>
                <a:t>tiếp</a:t>
              </a:r>
              <a:r>
                <a:rPr lang="en-US" sz="2400" dirty="0">
                  <a:solidFill>
                    <a:srgbClr val="443C21"/>
                  </a:solidFill>
                  <a:latin typeface="SVN-Gilroy SemiBold" panose="00000700000000000000" pitchFamily="50" charset="0"/>
                </a:rPr>
                <a:t>)</a:t>
              </a: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919E91CC-F327-6E2E-4EA1-1D442AC28129}"/>
                </a:ext>
              </a:extLst>
            </p:cNvPr>
            <p:cNvSpPr/>
            <p:nvPr/>
          </p:nvSpPr>
          <p:spPr>
            <a:xfrm>
              <a:off x="944950" y="366424"/>
              <a:ext cx="2202626" cy="3633198"/>
            </a:xfrm>
            <a:custGeom>
              <a:avLst/>
              <a:gdLst/>
              <a:ahLst/>
              <a:cxnLst/>
              <a:rect l="l" t="t" r="r" b="b"/>
              <a:pathLst>
                <a:path w="2202626" h="3633198">
                  <a:moveTo>
                    <a:pt x="0" y="0"/>
                  </a:moveTo>
                  <a:lnTo>
                    <a:pt x="2202627" y="0"/>
                  </a:lnTo>
                  <a:lnTo>
                    <a:pt x="2202627" y="3633199"/>
                  </a:lnTo>
                  <a:lnTo>
                    <a:pt x="0" y="36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0F159799-5483-D659-2034-33209F80B645}"/>
              </a:ext>
            </a:extLst>
          </p:cNvPr>
          <p:cNvSpPr txBox="1"/>
          <p:nvPr/>
        </p:nvSpPr>
        <p:spPr>
          <a:xfrm>
            <a:off x="944950" y="6550987"/>
            <a:ext cx="10866050" cy="2124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lớn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chưa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đáp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đầy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đủ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yêu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chuyên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Giao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chưa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bắt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mắt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hút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30881B0-87AC-2FDF-6D17-31D40B6A9714}"/>
              </a:ext>
            </a:extLst>
          </p:cNvPr>
          <p:cNvSpPr txBox="1"/>
          <p:nvPr/>
        </p:nvSpPr>
        <p:spPr>
          <a:xfrm>
            <a:off x="944950" y="4415265"/>
            <a:ext cx="10485050" cy="1558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Nhược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điểm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của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phần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mềm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quản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lý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cho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thuê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sân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thể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thao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18 Stadium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với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phần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mềm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khác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3824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C0AB934-8D59-F450-C50E-D354B6A84C1F}"/>
              </a:ext>
            </a:extLst>
          </p:cNvPr>
          <p:cNvSpPr/>
          <p:nvPr/>
        </p:nvSpPr>
        <p:spPr>
          <a:xfrm>
            <a:off x="-1840474" y="5638013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3570" y="2787268"/>
            <a:ext cx="9891834" cy="5454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sung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nữa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chat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online,...</a:t>
            </a:r>
            <a:endParaRPr lang="en-US" sz="30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(UI/UX).</a:t>
            </a:r>
            <a:endParaRPr lang="en-US" sz="30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solidFill>
                  <a:srgbClr val="000000"/>
                </a:solidFill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42F8BE-44FD-3C9F-7834-9852E6DD6503}"/>
              </a:ext>
            </a:extLst>
          </p:cNvPr>
          <p:cNvGrpSpPr/>
          <p:nvPr/>
        </p:nvGrpSpPr>
        <p:grpSpPr>
          <a:xfrm>
            <a:off x="282408" y="351320"/>
            <a:ext cx="6409026" cy="1843378"/>
            <a:chOff x="8356314" y="533438"/>
            <a:chExt cx="13226901" cy="3804350"/>
          </a:xfrm>
        </p:grpSpPr>
        <p:grpSp>
          <p:nvGrpSpPr>
            <p:cNvPr id="8" name="Group 8"/>
            <p:cNvGrpSpPr/>
            <p:nvPr/>
          </p:nvGrpSpPr>
          <p:grpSpPr>
            <a:xfrm>
              <a:off x="8356314" y="533438"/>
              <a:ext cx="13226901" cy="3804350"/>
              <a:chOff x="0" y="-9525"/>
              <a:chExt cx="1446081" cy="4159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4608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66094" h="406400">
                    <a:moveTo>
                      <a:pt x="1062894" y="0"/>
                    </a:moveTo>
                    <a:cubicBezTo>
                      <a:pt x="1175119" y="0"/>
                      <a:pt x="1266094" y="90976"/>
                      <a:pt x="1266094" y="203200"/>
                    </a:cubicBezTo>
                    <a:cubicBezTo>
                      <a:pt x="1266094" y="315424"/>
                      <a:pt x="1175119" y="406400"/>
                      <a:pt x="10628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3E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12660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709557" y="1082008"/>
              <a:ext cx="2794334" cy="279433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2002000" y="1017117"/>
            <a:ext cx="51500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Phát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triển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tài</a:t>
            </a:r>
            <a:endParaRPr lang="en-US" sz="3600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03793" y="351320"/>
            <a:ext cx="1080451" cy="1728722"/>
          </a:xfrm>
          <a:custGeom>
            <a:avLst/>
            <a:gdLst/>
            <a:ahLst/>
            <a:cxnLst/>
            <a:rect l="l" t="t" r="r" b="b"/>
            <a:pathLst>
              <a:path w="1917962" h="3068739">
                <a:moveTo>
                  <a:pt x="0" y="0"/>
                </a:moveTo>
                <a:lnTo>
                  <a:pt x="1917962" y="0"/>
                </a:lnTo>
                <a:lnTo>
                  <a:pt x="1917962" y="3068739"/>
                </a:lnTo>
                <a:lnTo>
                  <a:pt x="0" y="306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056" name="Picture 8" descr="Kỹ năng làm việc nhóm và cách phát huy hiệu quả làm việc nhóm">
            <a:extLst>
              <a:ext uri="{FF2B5EF4-FFF2-40B4-BE49-F238E27FC236}">
                <a16:creationId xmlns:a16="http://schemas.microsoft.com/office/drawing/2014/main" id="{A7335557-65AA-CC96-BE1C-50239139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4047701"/>
            <a:ext cx="5591840" cy="4193881"/>
          </a:xfrm>
          <a:prstGeom prst="roundRect">
            <a:avLst>
              <a:gd name="adj" fmla="val 4911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w="0" h="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àm việc nhóm có thực sự mang lại hiệu quả cao trong công việc">
            <a:extLst>
              <a:ext uri="{FF2B5EF4-FFF2-40B4-BE49-F238E27FC236}">
                <a16:creationId xmlns:a16="http://schemas.microsoft.com/office/drawing/2014/main" id="{F6D0E87D-8291-6805-FD9E-1AB91F7F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0" y="800100"/>
            <a:ext cx="4812960" cy="3611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w="0" h="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16">
            <a:extLst>
              <a:ext uri="{FF2B5EF4-FFF2-40B4-BE49-F238E27FC236}">
                <a16:creationId xmlns:a16="http://schemas.microsoft.com/office/drawing/2014/main" id="{AB8E5085-9C8E-8A35-49F4-BDA992A6EB05}"/>
              </a:ext>
            </a:extLst>
          </p:cNvPr>
          <p:cNvSpPr/>
          <p:nvPr/>
        </p:nvSpPr>
        <p:spPr>
          <a:xfrm>
            <a:off x="13335000" y="6886418"/>
            <a:ext cx="5730665" cy="4577366"/>
          </a:xfrm>
          <a:custGeom>
            <a:avLst/>
            <a:gdLst/>
            <a:ahLst/>
            <a:cxnLst/>
            <a:rect l="l" t="t" r="r" b="b"/>
            <a:pathLst>
              <a:path w="1473106" h="1176643">
                <a:moveTo>
                  <a:pt x="0" y="0"/>
                </a:moveTo>
                <a:lnTo>
                  <a:pt x="1473106" y="0"/>
                </a:lnTo>
                <a:lnTo>
                  <a:pt x="1473106" y="1176644"/>
                </a:lnTo>
                <a:lnTo>
                  <a:pt x="0" y="1176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/>
        </p:spPr>
      </p:sp>
    </p:spTree>
    <p:extLst>
      <p:ext uri="{BB962C8B-B14F-4D97-AF65-F5344CB8AC3E}">
        <p14:creationId xmlns:p14="http://schemas.microsoft.com/office/powerpoint/2010/main" val="187871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">
            <a:hlinkClick r:id="" action="ppaction://media"/>
            <a:extLst>
              <a:ext uri="{FF2B5EF4-FFF2-40B4-BE49-F238E27FC236}">
                <a16:creationId xmlns:a16="http://schemas.microsoft.com/office/drawing/2014/main" id="{47861A53-C986-B297-EEF6-577AF5CE1A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762" y="499794"/>
            <a:ext cx="17174476" cy="9287413"/>
            <a:chOff x="0" y="0"/>
            <a:chExt cx="4523319" cy="2446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319" cy="2446068"/>
            </a:xfrm>
            <a:custGeom>
              <a:avLst/>
              <a:gdLst/>
              <a:ahLst/>
              <a:cxnLst/>
              <a:rect l="l" t="t" r="r" b="b"/>
              <a:pathLst>
                <a:path w="4523319" h="2446068">
                  <a:moveTo>
                    <a:pt x="27047" y="0"/>
                  </a:moveTo>
                  <a:lnTo>
                    <a:pt x="4496272" y="0"/>
                  </a:lnTo>
                  <a:cubicBezTo>
                    <a:pt x="4503445" y="0"/>
                    <a:pt x="4510325" y="2850"/>
                    <a:pt x="4515397" y="7922"/>
                  </a:cubicBezTo>
                  <a:cubicBezTo>
                    <a:pt x="4520469" y="12994"/>
                    <a:pt x="4523319" y="19874"/>
                    <a:pt x="4523319" y="27047"/>
                  </a:cubicBezTo>
                  <a:lnTo>
                    <a:pt x="4523319" y="2419021"/>
                  </a:lnTo>
                  <a:cubicBezTo>
                    <a:pt x="4523319" y="2426194"/>
                    <a:pt x="4520469" y="2433073"/>
                    <a:pt x="4515397" y="2438146"/>
                  </a:cubicBezTo>
                  <a:cubicBezTo>
                    <a:pt x="4510325" y="2443218"/>
                    <a:pt x="4503445" y="2446068"/>
                    <a:pt x="4496272" y="2446068"/>
                  </a:cubicBezTo>
                  <a:lnTo>
                    <a:pt x="27047" y="2446068"/>
                  </a:lnTo>
                  <a:cubicBezTo>
                    <a:pt x="19874" y="2446068"/>
                    <a:pt x="12994" y="2443218"/>
                    <a:pt x="7922" y="2438146"/>
                  </a:cubicBezTo>
                  <a:cubicBezTo>
                    <a:pt x="2850" y="2433073"/>
                    <a:pt x="0" y="2426194"/>
                    <a:pt x="0" y="2419021"/>
                  </a:cubicBezTo>
                  <a:lnTo>
                    <a:pt x="0" y="27047"/>
                  </a:lnTo>
                  <a:cubicBezTo>
                    <a:pt x="0" y="19874"/>
                    <a:pt x="2850" y="12994"/>
                    <a:pt x="7922" y="7922"/>
                  </a:cubicBezTo>
                  <a:cubicBezTo>
                    <a:pt x="12994" y="2850"/>
                    <a:pt x="19874" y="0"/>
                    <a:pt x="270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23319" cy="247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5510" y="2932002"/>
            <a:ext cx="6688638" cy="7309987"/>
          </a:xfrm>
          <a:custGeom>
            <a:avLst/>
            <a:gdLst/>
            <a:ahLst/>
            <a:cxnLst/>
            <a:rect l="l" t="t" r="r" b="b"/>
            <a:pathLst>
              <a:path w="6688638" h="7309987">
                <a:moveTo>
                  <a:pt x="0" y="0"/>
                </a:moveTo>
                <a:lnTo>
                  <a:pt x="6688638" y="0"/>
                </a:lnTo>
                <a:lnTo>
                  <a:pt x="6688638" y="7309987"/>
                </a:lnTo>
                <a:lnTo>
                  <a:pt x="0" y="730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44189" y="1584398"/>
            <a:ext cx="3489811" cy="950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dirty="0">
                <a:solidFill>
                  <a:srgbClr val="443C21"/>
                </a:solidFill>
                <a:latin typeface="SVN-Gilroy SemiBold" panose="00000700000000000000" pitchFamily="50" charset="0"/>
              </a:rPr>
              <a:t>MỤC LỤC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706C70-C333-D3BF-DA3F-9238AE4FCB54}"/>
              </a:ext>
            </a:extLst>
          </p:cNvPr>
          <p:cNvGrpSpPr/>
          <p:nvPr/>
        </p:nvGrpSpPr>
        <p:grpSpPr>
          <a:xfrm>
            <a:off x="9447875" y="1679389"/>
            <a:ext cx="7412652" cy="6928222"/>
            <a:chOff x="9656148" y="1936588"/>
            <a:chExt cx="7412652" cy="6928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FCC9DE-1B39-4493-0AE5-04CEC58B14C7}"/>
                </a:ext>
              </a:extLst>
            </p:cNvPr>
            <p:cNvGrpSpPr/>
            <p:nvPr/>
          </p:nvGrpSpPr>
          <p:grpSpPr>
            <a:xfrm>
              <a:off x="9656148" y="1936588"/>
              <a:ext cx="6445084" cy="768819"/>
              <a:chOff x="9656148" y="1936588"/>
              <a:chExt cx="6445084" cy="76881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9656148" y="1936588"/>
                <a:ext cx="768819" cy="768819"/>
                <a:chOff x="0" y="0"/>
                <a:chExt cx="812800" cy="8128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1</a:t>
                  </a:r>
                </a:p>
              </p:txBody>
            </p:sp>
          </p:grpSp>
          <p:sp>
            <p:nvSpPr>
              <p:cNvPr id="30" name="TextBox 30"/>
              <p:cNvSpPr txBox="1"/>
              <p:nvPr/>
            </p:nvSpPr>
            <p:spPr>
              <a:xfrm>
                <a:off x="11086900" y="2075705"/>
                <a:ext cx="5014332" cy="4905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 err="1">
                    <a:latin typeface="SVN-Gilroy Medium" panose="00000600000000000000" pitchFamily="50" charset="0"/>
                  </a:rPr>
                  <a:t>Tổng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quan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về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đề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tài</a:t>
                </a:r>
                <a:endParaRPr lang="en-US" sz="3000" dirty="0">
                  <a:latin typeface="SVN-Gilroy Medium" panose="00000600000000000000" pitchFamily="50" charset="0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D85BE1-5561-9047-EE4A-B27D7098C848}"/>
                </a:ext>
              </a:extLst>
            </p:cNvPr>
            <p:cNvGrpSpPr/>
            <p:nvPr/>
          </p:nvGrpSpPr>
          <p:grpSpPr>
            <a:xfrm>
              <a:off x="9656148" y="3116227"/>
              <a:ext cx="6445084" cy="768819"/>
              <a:chOff x="9656148" y="3043889"/>
              <a:chExt cx="6445084" cy="768819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9656148" y="3043889"/>
                <a:ext cx="768819" cy="768819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2</a:t>
                  </a:r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11086900" y="3183006"/>
                <a:ext cx="5014332" cy="4905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 err="1">
                    <a:latin typeface="SVN-Gilroy Medium" panose="00000600000000000000" pitchFamily="50" charset="0"/>
                  </a:rPr>
                  <a:t>Công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nghệ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sử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dụng</a:t>
                </a:r>
                <a:endParaRPr lang="en-US" sz="3000" dirty="0">
                  <a:latin typeface="SVN-Gilroy Medium" panose="00000600000000000000" pitchFamily="50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DDDF61-8B45-C0D9-D7C4-4C8C7784F7D5}"/>
                </a:ext>
              </a:extLst>
            </p:cNvPr>
            <p:cNvGrpSpPr/>
            <p:nvPr/>
          </p:nvGrpSpPr>
          <p:grpSpPr>
            <a:xfrm>
              <a:off x="9656148" y="4295866"/>
              <a:ext cx="6445084" cy="768819"/>
              <a:chOff x="9656148" y="4151191"/>
              <a:chExt cx="6445084" cy="768819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9656148" y="4151191"/>
                <a:ext cx="768819" cy="768819"/>
                <a:chOff x="0" y="0"/>
                <a:chExt cx="812800" cy="812800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3</a:t>
                  </a:r>
                </a:p>
              </p:txBody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11086900" y="4290308"/>
                <a:ext cx="5014332" cy="4905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 err="1">
                    <a:latin typeface="SVN-Gilroy Medium" panose="00000600000000000000" pitchFamily="50" charset="0"/>
                  </a:rPr>
                  <a:t>Chức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năng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của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phần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mềm</a:t>
                </a:r>
                <a:endParaRPr lang="en-US" sz="3000" dirty="0">
                  <a:latin typeface="SVN-Gilroy Medium" panose="00000600000000000000" pitchFamily="50" charset="0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955A9D-826C-2D0F-C791-F464DC9E9475}"/>
                </a:ext>
              </a:extLst>
            </p:cNvPr>
            <p:cNvGrpSpPr/>
            <p:nvPr/>
          </p:nvGrpSpPr>
          <p:grpSpPr>
            <a:xfrm>
              <a:off x="9656148" y="5475505"/>
              <a:ext cx="7412652" cy="1030026"/>
              <a:chOff x="9656148" y="5258493"/>
              <a:chExt cx="7412652" cy="1030026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9656148" y="5258493"/>
                <a:ext cx="768819" cy="768819"/>
                <a:chOff x="0" y="0"/>
                <a:chExt cx="812800" cy="8128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4</a:t>
                  </a:r>
                </a:p>
              </p:txBody>
            </p:sp>
          </p:grpSp>
          <p:sp>
            <p:nvSpPr>
              <p:cNvPr id="33" name="TextBox 33"/>
              <p:cNvSpPr txBox="1"/>
              <p:nvPr/>
            </p:nvSpPr>
            <p:spPr>
              <a:xfrm>
                <a:off x="11086900" y="5258493"/>
                <a:ext cx="5981900" cy="10300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 err="1">
                    <a:latin typeface="SVN-Gilroy Medium" panose="00000600000000000000" pitchFamily="50" charset="0"/>
                  </a:rPr>
                  <a:t>Kết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quả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đạt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–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chưa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đạt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được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của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phần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mềm</a:t>
                </a:r>
                <a:endParaRPr lang="en-US" sz="3000" dirty="0">
                  <a:latin typeface="SVN-Gilroy Medium" panose="00000600000000000000" pitchFamily="50" charset="0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DF05C7-17DB-349D-96FA-0F1E16AE7321}"/>
                </a:ext>
              </a:extLst>
            </p:cNvPr>
            <p:cNvGrpSpPr/>
            <p:nvPr/>
          </p:nvGrpSpPr>
          <p:grpSpPr>
            <a:xfrm>
              <a:off x="9656148" y="6916351"/>
              <a:ext cx="7286194" cy="768819"/>
              <a:chOff x="9656148" y="6807844"/>
              <a:chExt cx="7286194" cy="768819"/>
            </a:xfrm>
          </p:grpSpPr>
          <p:grpSp>
            <p:nvGrpSpPr>
              <p:cNvPr id="17" name="Group 17"/>
              <p:cNvGrpSpPr/>
              <p:nvPr/>
            </p:nvGrpSpPr>
            <p:grpSpPr>
              <a:xfrm>
                <a:off x="9656148" y="6807844"/>
                <a:ext cx="768819" cy="768819"/>
                <a:chOff x="0" y="0"/>
                <a:chExt cx="812800" cy="81280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5</a:t>
                  </a:r>
                </a:p>
              </p:txBody>
            </p:sp>
          </p:grpSp>
          <p:sp>
            <p:nvSpPr>
              <p:cNvPr id="34" name="TextBox 34"/>
              <p:cNvSpPr txBox="1"/>
              <p:nvPr/>
            </p:nvSpPr>
            <p:spPr>
              <a:xfrm>
                <a:off x="11086900" y="6946545"/>
                <a:ext cx="5855442" cy="4914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>
                    <a:latin typeface="SVN-Gilroy Medium" panose="00000600000000000000" pitchFamily="50" charset="0"/>
                  </a:rPr>
                  <a:t>So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sánh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với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các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phần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mềm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khác</a:t>
                </a:r>
                <a:endParaRPr lang="en-US" sz="3000" dirty="0">
                  <a:latin typeface="SVN-Gilroy Medium" panose="00000600000000000000" pitchFamily="50" charset="0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E902D7-B957-C3EF-528C-0183942A575A}"/>
                </a:ext>
              </a:extLst>
            </p:cNvPr>
            <p:cNvGrpSpPr/>
            <p:nvPr/>
          </p:nvGrpSpPr>
          <p:grpSpPr>
            <a:xfrm>
              <a:off x="9656148" y="8095991"/>
              <a:ext cx="6445084" cy="768819"/>
              <a:chOff x="9656148" y="8095991"/>
              <a:chExt cx="6445084" cy="768819"/>
            </a:xfrm>
          </p:grpSpPr>
          <p:grpSp>
            <p:nvGrpSpPr>
              <p:cNvPr id="20" name="Group 20"/>
              <p:cNvGrpSpPr/>
              <p:nvPr/>
            </p:nvGrpSpPr>
            <p:grpSpPr>
              <a:xfrm>
                <a:off x="9656148" y="8095991"/>
                <a:ext cx="768819" cy="768819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</p:spPr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40"/>
                    </a:lnSpc>
                  </a:pPr>
                  <a:r>
                    <a:rPr lang="en-US" sz="1600" dirty="0">
                      <a:solidFill>
                        <a:srgbClr val="443C21"/>
                      </a:solidFill>
                      <a:latin typeface="SVN-Gilroy SemiBold" panose="00000700000000000000" pitchFamily="50" charset="0"/>
                    </a:rPr>
                    <a:t>6</a:t>
                  </a:r>
                </a:p>
              </p:txBody>
            </p:sp>
          </p:grpSp>
          <p:sp>
            <p:nvSpPr>
              <p:cNvPr id="35" name="TextBox 35"/>
              <p:cNvSpPr txBox="1"/>
              <p:nvPr/>
            </p:nvSpPr>
            <p:spPr>
              <a:xfrm>
                <a:off x="11086900" y="8235108"/>
                <a:ext cx="5014332" cy="4905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dirty="0" err="1">
                    <a:latin typeface="SVN-Gilroy Medium" panose="00000600000000000000" pitchFamily="50" charset="0"/>
                  </a:rPr>
                  <a:t>Phát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triển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đề</a:t>
                </a:r>
                <a:r>
                  <a:rPr lang="en-US" sz="3000" dirty="0">
                    <a:latin typeface="SVN-Gilroy Medium" panose="00000600000000000000" pitchFamily="50" charset="0"/>
                  </a:rPr>
                  <a:t> </a:t>
                </a:r>
                <a:r>
                  <a:rPr lang="en-US" sz="3000" dirty="0" err="1">
                    <a:latin typeface="SVN-Gilroy Medium" panose="00000600000000000000" pitchFamily="50" charset="0"/>
                  </a:rPr>
                  <a:t>tài</a:t>
                </a:r>
                <a:endParaRPr lang="en-US" sz="3000" dirty="0">
                  <a:latin typeface="SVN-Gilroy Medium" panose="00000600000000000000" pitchFamily="50" charset="0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7084346" cy="10287000"/>
            <a:chOff x="0" y="0"/>
            <a:chExt cx="944579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9282" r="9382" b="2885"/>
            <a:stretch>
              <a:fillRect/>
            </a:stretch>
          </p:blipFill>
          <p:spPr>
            <a:xfrm>
              <a:off x="0" y="0"/>
              <a:ext cx="9445795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634167" y="3543300"/>
            <a:ext cx="9891834" cy="476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theo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phương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thức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truyền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thống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thường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gặp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phải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nhiều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bất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tiện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như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khó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kiểm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soát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doanh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thu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dễ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xảy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ra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nhầm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lẫn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về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thời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gian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sử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dụng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sân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và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các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dịch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vụ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đi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kèm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còn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phù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hợp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trong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thời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đại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công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nghệ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4.0.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Dễ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dàng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kiểm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soát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khách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hàng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.</a:t>
            </a: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một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cách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dễ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dàng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tiện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lợi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hơn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42F8BE-44FD-3C9F-7834-9852E6DD6503}"/>
              </a:ext>
            </a:extLst>
          </p:cNvPr>
          <p:cNvGrpSpPr/>
          <p:nvPr/>
        </p:nvGrpSpPr>
        <p:grpSpPr>
          <a:xfrm>
            <a:off x="7459375" y="351320"/>
            <a:ext cx="6409026" cy="1843378"/>
            <a:chOff x="8356314" y="533438"/>
            <a:chExt cx="13226901" cy="3804350"/>
          </a:xfrm>
        </p:grpSpPr>
        <p:grpSp>
          <p:nvGrpSpPr>
            <p:cNvPr id="8" name="Group 8"/>
            <p:cNvGrpSpPr/>
            <p:nvPr/>
          </p:nvGrpSpPr>
          <p:grpSpPr>
            <a:xfrm>
              <a:off x="8356314" y="533438"/>
              <a:ext cx="13226901" cy="3804350"/>
              <a:chOff x="0" y="-9525"/>
              <a:chExt cx="1446081" cy="4159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4608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66094" h="406400">
                    <a:moveTo>
                      <a:pt x="1062894" y="0"/>
                    </a:moveTo>
                    <a:cubicBezTo>
                      <a:pt x="1175119" y="0"/>
                      <a:pt x="1266094" y="90976"/>
                      <a:pt x="1266094" y="203200"/>
                    </a:cubicBezTo>
                    <a:cubicBezTo>
                      <a:pt x="1266094" y="315424"/>
                      <a:pt x="1175119" y="406400"/>
                      <a:pt x="10628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3E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12660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709557" y="1082008"/>
              <a:ext cx="2794334" cy="279433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9178967" y="1017117"/>
            <a:ext cx="51500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Tổng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quan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tài</a:t>
            </a:r>
            <a:endParaRPr lang="en-US" sz="3600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780760" y="351320"/>
            <a:ext cx="1080451" cy="1728722"/>
          </a:xfrm>
          <a:custGeom>
            <a:avLst/>
            <a:gdLst/>
            <a:ahLst/>
            <a:cxnLst/>
            <a:rect l="l" t="t" r="r" b="b"/>
            <a:pathLst>
              <a:path w="1917962" h="3068739">
                <a:moveTo>
                  <a:pt x="0" y="0"/>
                </a:moveTo>
                <a:lnTo>
                  <a:pt x="1917962" y="0"/>
                </a:lnTo>
                <a:lnTo>
                  <a:pt x="1917962" y="3068739"/>
                </a:lnTo>
                <a:lnTo>
                  <a:pt x="0" y="306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E92B5CB-9FDC-57A1-D681-43A9B49354AE}"/>
              </a:ext>
            </a:extLst>
          </p:cNvPr>
          <p:cNvSpPr txBox="1"/>
          <p:nvPr/>
        </p:nvSpPr>
        <p:spPr>
          <a:xfrm>
            <a:off x="7920669" y="2789135"/>
            <a:ext cx="51500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Lí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do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chọn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tài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9A890-CFF2-A1B5-9FF2-9E1C54E0BF81}"/>
              </a:ext>
            </a:extLst>
          </p:cNvPr>
          <p:cNvGrpSpPr/>
          <p:nvPr/>
        </p:nvGrpSpPr>
        <p:grpSpPr>
          <a:xfrm>
            <a:off x="228599" y="114300"/>
            <a:ext cx="6781799" cy="1843378"/>
            <a:chOff x="8356314" y="533438"/>
            <a:chExt cx="13226901" cy="3804350"/>
          </a:xfrm>
        </p:grpSpPr>
        <p:grpSp>
          <p:nvGrpSpPr>
            <p:cNvPr id="27" name="Group 8">
              <a:extLst>
                <a:ext uri="{FF2B5EF4-FFF2-40B4-BE49-F238E27FC236}">
                  <a16:creationId xmlns:a16="http://schemas.microsoft.com/office/drawing/2014/main" id="{542F2B4A-56F9-F4B5-A40D-DD2BB9C3CE9E}"/>
                </a:ext>
              </a:extLst>
            </p:cNvPr>
            <p:cNvGrpSpPr/>
            <p:nvPr/>
          </p:nvGrpSpPr>
          <p:grpSpPr>
            <a:xfrm>
              <a:off x="8356314" y="533438"/>
              <a:ext cx="13226901" cy="3804350"/>
              <a:chOff x="0" y="-9525"/>
              <a:chExt cx="1446081" cy="415925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BBEC6F8C-E781-9E32-6C41-DB90A4B07BC8}"/>
                  </a:ext>
                </a:extLst>
              </p:cNvPr>
              <p:cNvSpPr/>
              <p:nvPr/>
            </p:nvSpPr>
            <p:spPr>
              <a:xfrm>
                <a:off x="0" y="0"/>
                <a:ext cx="144608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66094" h="406400">
                    <a:moveTo>
                      <a:pt x="1062894" y="0"/>
                    </a:moveTo>
                    <a:cubicBezTo>
                      <a:pt x="1175119" y="0"/>
                      <a:pt x="1266094" y="90976"/>
                      <a:pt x="1266094" y="203200"/>
                    </a:cubicBezTo>
                    <a:cubicBezTo>
                      <a:pt x="1266094" y="315424"/>
                      <a:pt x="1175119" y="406400"/>
                      <a:pt x="10628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3E3"/>
              </a:solidFill>
            </p:spPr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AC50E085-03FF-BE67-6069-42A27500C1A8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2660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40"/>
                  </a:lnSpc>
                </a:pPr>
                <a:endParaRPr/>
              </a:p>
            </p:txBody>
          </p:sp>
        </p:grpSp>
        <p:grpSp>
          <p:nvGrpSpPr>
            <p:cNvPr id="28" name="Group 11">
              <a:extLst>
                <a:ext uri="{FF2B5EF4-FFF2-40B4-BE49-F238E27FC236}">
                  <a16:creationId xmlns:a16="http://schemas.microsoft.com/office/drawing/2014/main" id="{F8F7FD4C-91DE-481C-857C-88913A7B56ED}"/>
                </a:ext>
              </a:extLst>
            </p:cNvPr>
            <p:cNvGrpSpPr/>
            <p:nvPr/>
          </p:nvGrpSpPr>
          <p:grpSpPr>
            <a:xfrm>
              <a:off x="8709557" y="1082008"/>
              <a:ext cx="2794334" cy="2794334"/>
              <a:chOff x="0" y="0"/>
              <a:chExt cx="812800" cy="812800"/>
            </a:xfrm>
          </p:grpSpPr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7414CDF7-BE8D-F8A3-4397-D13D8024234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13">
                <a:extLst>
                  <a:ext uri="{FF2B5EF4-FFF2-40B4-BE49-F238E27FC236}">
                    <a16:creationId xmlns:a16="http://schemas.microsoft.com/office/drawing/2014/main" id="{43585C25-DD4C-9740-8F49-F5A3AF72F2D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571566" y="596114"/>
            <a:ext cx="1010371" cy="921964"/>
          </a:xfrm>
          <a:custGeom>
            <a:avLst/>
            <a:gdLst/>
            <a:ahLst/>
            <a:cxnLst/>
            <a:rect l="l" t="t" r="r" b="b"/>
            <a:pathLst>
              <a:path w="2180965" h="1990131">
                <a:moveTo>
                  <a:pt x="0" y="0"/>
                </a:moveTo>
                <a:lnTo>
                  <a:pt x="2180966" y="0"/>
                </a:lnTo>
                <a:lnTo>
                  <a:pt x="2180966" y="1990131"/>
                </a:lnTo>
                <a:lnTo>
                  <a:pt x="0" y="199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0" y="6761777"/>
            <a:ext cx="18288000" cy="3525223"/>
            <a:chOff x="0" y="0"/>
            <a:chExt cx="24384000" cy="4700297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t="42421" b="18538"/>
            <a:stretch>
              <a:fillRect/>
            </a:stretch>
          </p:blipFill>
          <p:spPr>
            <a:xfrm>
              <a:off x="0" y="0"/>
              <a:ext cx="24384000" cy="4700297"/>
            </a:xfrm>
            <a:prstGeom prst="rect">
              <a:avLst/>
            </a:prstGeom>
          </p:spPr>
        </p:pic>
      </p:grpSp>
      <p:sp>
        <p:nvSpPr>
          <p:cNvPr id="33" name="TextBox 14">
            <a:extLst>
              <a:ext uri="{FF2B5EF4-FFF2-40B4-BE49-F238E27FC236}">
                <a16:creationId xmlns:a16="http://schemas.microsoft.com/office/drawing/2014/main" id="{30C7C093-6EFC-F928-5536-2C28D5BB0552}"/>
              </a:ext>
            </a:extLst>
          </p:cNvPr>
          <p:cNvSpPr txBox="1"/>
          <p:nvPr/>
        </p:nvSpPr>
        <p:spPr>
          <a:xfrm>
            <a:off x="1976768" y="433132"/>
            <a:ext cx="4264506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Tổng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quan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đề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tài</a:t>
            </a:r>
            <a:endParaRPr lang="en-US" sz="3600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  <a:p>
            <a:pPr algn="l"/>
            <a:r>
              <a:rPr lang="en-US" sz="2400" dirty="0">
                <a:solidFill>
                  <a:srgbClr val="443C21"/>
                </a:solidFill>
                <a:latin typeface="SVN-Gilroy SemiBold" panose="00000700000000000000" pitchFamily="50" charset="0"/>
              </a:rPr>
              <a:t>(</a:t>
            </a:r>
            <a:r>
              <a:rPr lang="en-US" sz="24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tiếp</a:t>
            </a:r>
            <a:r>
              <a:rPr lang="en-US" sz="2400" dirty="0">
                <a:solidFill>
                  <a:srgbClr val="443C21"/>
                </a:solidFill>
                <a:latin typeface="SVN-Gilroy SemiBold" panose="00000700000000000000" pitchFamily="50" charset="0"/>
              </a:rPr>
              <a:t>)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2E18AD52-F177-7307-CDFC-99D12689998D}"/>
              </a:ext>
            </a:extLst>
          </p:cNvPr>
          <p:cNvSpPr txBox="1"/>
          <p:nvPr/>
        </p:nvSpPr>
        <p:spPr>
          <a:xfrm>
            <a:off x="858098" y="3703486"/>
            <a:ext cx="51500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Mục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đích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nghiên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cứu</a:t>
            </a:r>
            <a:endParaRPr lang="en-US" sz="3600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E8B4FE-B5B5-438B-F3B6-9BF07CC60F10}"/>
              </a:ext>
            </a:extLst>
          </p:cNvPr>
          <p:cNvSpPr txBox="1"/>
          <p:nvPr/>
        </p:nvSpPr>
        <p:spPr>
          <a:xfrm>
            <a:off x="7010400" y="1883711"/>
            <a:ext cx="9144000" cy="130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pt-BR" sz="2800" dirty="0"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phần mềm quản lý cho thuê sân thể thao 18 Stadium với đầy đủ chức năng trong quá trình quản lý.</a:t>
            </a:r>
            <a:endParaRPr lang="en-US" sz="28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D64BA-1E01-AF13-BEF1-CA88BAAA6B53}"/>
              </a:ext>
            </a:extLst>
          </p:cNvPr>
          <p:cNvSpPr txBox="1"/>
          <p:nvPr/>
        </p:nvSpPr>
        <p:spPr>
          <a:xfrm>
            <a:off x="7010400" y="4902742"/>
            <a:ext cx="9144000" cy="130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pt-BR" sz="2800" dirty="0"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Thu hút khách hàng tiềm năng và tăng doanh thu cho trung tâm 18 Stadium.</a:t>
            </a:r>
            <a:endParaRPr lang="en-US" sz="28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8020B2B-B30C-6CD9-9DE4-63745DA4BCC1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 flipH="1" flipV="1">
            <a:off x="5754873" y="2724958"/>
            <a:ext cx="1444255" cy="106680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F578FDE-4193-F2AB-56C2-CC98871033A2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5689612" y="4234473"/>
            <a:ext cx="1574776" cy="106680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751" y="4005241"/>
            <a:ext cx="17214497" cy="5781965"/>
            <a:chOff x="0" y="0"/>
            <a:chExt cx="4533859" cy="1522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3859" cy="1522822"/>
            </a:xfrm>
            <a:custGeom>
              <a:avLst/>
              <a:gdLst/>
              <a:ahLst/>
              <a:cxnLst/>
              <a:rect l="l" t="t" r="r" b="b"/>
              <a:pathLst>
                <a:path w="4533859" h="1522822">
                  <a:moveTo>
                    <a:pt x="26984" y="0"/>
                  </a:moveTo>
                  <a:lnTo>
                    <a:pt x="4506875" y="0"/>
                  </a:lnTo>
                  <a:cubicBezTo>
                    <a:pt x="4521778" y="0"/>
                    <a:pt x="4533859" y="12081"/>
                    <a:pt x="4533859" y="26984"/>
                  </a:cubicBezTo>
                  <a:lnTo>
                    <a:pt x="4533859" y="1495838"/>
                  </a:lnTo>
                  <a:cubicBezTo>
                    <a:pt x="4533859" y="1510741"/>
                    <a:pt x="4521778" y="1522822"/>
                    <a:pt x="4506875" y="1522822"/>
                  </a:cubicBezTo>
                  <a:lnTo>
                    <a:pt x="26984" y="1522822"/>
                  </a:lnTo>
                  <a:cubicBezTo>
                    <a:pt x="12081" y="1522822"/>
                    <a:pt x="0" y="1510741"/>
                    <a:pt x="0" y="1495838"/>
                  </a:cubicBezTo>
                  <a:lnTo>
                    <a:pt x="0" y="26984"/>
                  </a:lnTo>
                  <a:cubicBezTo>
                    <a:pt x="0" y="12081"/>
                    <a:pt x="12081" y="0"/>
                    <a:pt x="26984" y="0"/>
                  </a:cubicBezTo>
                  <a:close/>
                </a:path>
              </a:pathLst>
            </a:custGeom>
            <a:solidFill>
              <a:srgbClr val="FFF3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33859" cy="1551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6751" y="553605"/>
            <a:ext cx="17214497" cy="3178222"/>
            <a:chOff x="0" y="0"/>
            <a:chExt cx="4533859" cy="837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3859" cy="837063"/>
            </a:xfrm>
            <a:custGeom>
              <a:avLst/>
              <a:gdLst/>
              <a:ahLst/>
              <a:cxnLst/>
              <a:rect l="l" t="t" r="r" b="b"/>
              <a:pathLst>
                <a:path w="4533859" h="837063">
                  <a:moveTo>
                    <a:pt x="26984" y="0"/>
                  </a:moveTo>
                  <a:lnTo>
                    <a:pt x="4506875" y="0"/>
                  </a:lnTo>
                  <a:cubicBezTo>
                    <a:pt x="4521778" y="0"/>
                    <a:pt x="4533859" y="12081"/>
                    <a:pt x="4533859" y="26984"/>
                  </a:cubicBezTo>
                  <a:lnTo>
                    <a:pt x="4533859" y="810079"/>
                  </a:lnTo>
                  <a:cubicBezTo>
                    <a:pt x="4533859" y="824981"/>
                    <a:pt x="4521778" y="837063"/>
                    <a:pt x="4506875" y="837063"/>
                  </a:cubicBezTo>
                  <a:lnTo>
                    <a:pt x="26984" y="837063"/>
                  </a:lnTo>
                  <a:cubicBezTo>
                    <a:pt x="12081" y="837063"/>
                    <a:pt x="0" y="824981"/>
                    <a:pt x="0" y="810079"/>
                  </a:cubicBezTo>
                  <a:lnTo>
                    <a:pt x="0" y="26984"/>
                  </a:lnTo>
                  <a:cubicBezTo>
                    <a:pt x="0" y="12081"/>
                    <a:pt x="12081" y="0"/>
                    <a:pt x="26984" y="0"/>
                  </a:cubicBezTo>
                  <a:close/>
                </a:path>
              </a:pathLst>
            </a:custGeom>
            <a:solidFill>
              <a:srgbClr val="FFF3E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533859" cy="865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857136"/>
            <a:ext cx="2616957" cy="2571160"/>
          </a:xfrm>
          <a:custGeom>
            <a:avLst/>
            <a:gdLst/>
            <a:ahLst/>
            <a:cxnLst/>
            <a:rect l="l" t="t" r="r" b="b"/>
            <a:pathLst>
              <a:path w="2616957" h="2571160">
                <a:moveTo>
                  <a:pt x="0" y="0"/>
                </a:moveTo>
                <a:lnTo>
                  <a:pt x="2616957" y="0"/>
                </a:lnTo>
                <a:lnTo>
                  <a:pt x="2616957" y="2571160"/>
                </a:lnTo>
                <a:lnTo>
                  <a:pt x="0" y="257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1148EC8-5263-9601-4CCE-F67F663BAE4A}"/>
              </a:ext>
            </a:extLst>
          </p:cNvPr>
          <p:cNvSpPr txBox="1"/>
          <p:nvPr/>
        </p:nvSpPr>
        <p:spPr>
          <a:xfrm>
            <a:off x="1447800" y="4302337"/>
            <a:ext cx="15541447" cy="5079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Phạm vi áp dụng: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sân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thao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thuê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SVN-Gilroy Medium" panose="00000600000000000000" pitchFamily="50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Phương pháp nghiên cứu và hướng giải quyết: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Phương pháp khảo sát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SVN-Gilroy Medium" panose="00000600000000000000" pitchFamily="50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Tìm hiểu tình hình thực tế tại các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tâm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xung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quanh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SVN-Gilroy Medium" panose="00000600000000000000" pitchFamily="50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Hình thành luồng nghiệp vụ cho hệ thống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Áp dụng các kiến thức đã được giảng dạy vào thiết kế cho phù hợp với yêu cầu đã đặt ra</a:t>
            </a:r>
            <a:r>
              <a:rPr lang="en-US" sz="3200" dirty="0">
                <a:latin typeface="SVN-Gilroy Medium" panose="00000600000000000000" pitchFamily="50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SVN-Gilroy Medium" panose="00000600000000000000" pitchFamily="50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0BB601AC-F3A9-9223-FBF5-9AC818A03381}"/>
              </a:ext>
            </a:extLst>
          </p:cNvPr>
          <p:cNvSpPr txBox="1"/>
          <p:nvPr/>
        </p:nvSpPr>
        <p:spPr>
          <a:xfrm>
            <a:off x="4137606" y="980472"/>
            <a:ext cx="874019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72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Tổng</a:t>
            </a:r>
            <a:r>
              <a:rPr lang="en-US" sz="72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72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quan</a:t>
            </a:r>
            <a:r>
              <a:rPr lang="en-US" sz="72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72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về</a:t>
            </a:r>
            <a:r>
              <a:rPr lang="en-US" sz="72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72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đề</a:t>
            </a:r>
            <a:r>
              <a:rPr lang="en-US" sz="72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72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tài</a:t>
            </a:r>
            <a:endParaRPr lang="en-US" sz="7200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  <a:p>
            <a:pPr algn="l"/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(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tiếp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158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90500" y="438392"/>
            <a:ext cx="17906999" cy="9410216"/>
          </a:xfrm>
          <a:custGeom>
            <a:avLst/>
            <a:gdLst/>
            <a:ahLst/>
            <a:cxnLst/>
            <a:rect l="l" t="t" r="r" b="b"/>
            <a:pathLst>
              <a:path w="4533859" h="837063">
                <a:moveTo>
                  <a:pt x="26984" y="0"/>
                </a:moveTo>
                <a:lnTo>
                  <a:pt x="4506875" y="0"/>
                </a:lnTo>
                <a:cubicBezTo>
                  <a:pt x="4521778" y="0"/>
                  <a:pt x="4533859" y="12081"/>
                  <a:pt x="4533859" y="26984"/>
                </a:cubicBezTo>
                <a:lnTo>
                  <a:pt x="4533859" y="810079"/>
                </a:lnTo>
                <a:cubicBezTo>
                  <a:pt x="4533859" y="824981"/>
                  <a:pt x="4521778" y="837063"/>
                  <a:pt x="4506875" y="837063"/>
                </a:cubicBezTo>
                <a:lnTo>
                  <a:pt x="26984" y="837063"/>
                </a:lnTo>
                <a:cubicBezTo>
                  <a:pt x="12081" y="837063"/>
                  <a:pt x="0" y="824981"/>
                  <a:pt x="0" y="810079"/>
                </a:cubicBezTo>
                <a:lnTo>
                  <a:pt x="0" y="26984"/>
                </a:lnTo>
                <a:cubicBezTo>
                  <a:pt x="0" y="12081"/>
                  <a:pt x="12081" y="0"/>
                  <a:pt x="26984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90500" y="438392"/>
            <a:ext cx="17906999" cy="941021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24759" y="753283"/>
            <a:ext cx="916817" cy="1037417"/>
          </a:xfrm>
          <a:custGeom>
            <a:avLst/>
            <a:gdLst/>
            <a:ahLst/>
            <a:cxnLst/>
            <a:rect l="l" t="t" r="r" b="b"/>
            <a:pathLst>
              <a:path w="2800167" h="3168506">
                <a:moveTo>
                  <a:pt x="0" y="0"/>
                </a:moveTo>
                <a:lnTo>
                  <a:pt x="2800167" y="0"/>
                </a:lnTo>
                <a:lnTo>
                  <a:pt x="2800167" y="3168506"/>
                </a:lnTo>
                <a:lnTo>
                  <a:pt x="0" y="316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89575" y="1104241"/>
            <a:ext cx="1065962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Công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nghệ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sử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dụng</a:t>
            </a:r>
            <a:endParaRPr lang="en-US" sz="4800" u="none" dirty="0">
              <a:solidFill>
                <a:srgbClr val="443C21"/>
              </a:solidFill>
              <a:latin typeface="SVN-Gilroy SemiBold" panose="00000700000000000000" pitchFamily="50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7378A6A-21F7-16AC-101D-FD4CE96E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303" y="3509799"/>
            <a:ext cx="1229759" cy="138347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BF99156-9D68-C139-46C2-B04C78AF2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33" y="6805768"/>
            <a:ext cx="1533098" cy="1533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A18646-8A4B-06FD-F523-378C2E2EA3B9}"/>
              </a:ext>
            </a:extLst>
          </p:cNvPr>
          <p:cNvSpPr txBox="1"/>
          <p:nvPr/>
        </p:nvSpPr>
        <p:spPr>
          <a:xfrm>
            <a:off x="3543298" y="3081648"/>
            <a:ext cx="14173200" cy="22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pt-BR" sz="2400" dirty="0">
                <a:effectLst/>
                <a:latin typeface="SVN-Gilroy 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C# là một ngôn ngữ lập trình mạnh mẽ và đa mục đích, được phát triển bởi Microsoft vào những năm 2000. 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C#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phần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của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nền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tảng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phát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triển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phần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mềm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.NET Framework,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nó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được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sử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rộng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rãi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để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xây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dựng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từ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các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máy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tính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đơn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giản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cho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đến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các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di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động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,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web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hệ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thống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phần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mềm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phức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tạp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988ED9-FFE1-ED8A-F19E-CD38598D02EB}"/>
              </a:ext>
            </a:extLst>
          </p:cNvPr>
          <p:cNvSpPr txBox="1"/>
          <p:nvPr/>
        </p:nvSpPr>
        <p:spPr>
          <a:xfrm>
            <a:off x="3543298" y="6645942"/>
            <a:ext cx="14173200" cy="16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Entity Framework (EF)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khung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làm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việc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mã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nguồn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mở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được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phát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triển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bởi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Microsoft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cho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nền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tảng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.NET.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Nó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công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cụ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hỗ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trợ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ánh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xạ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đối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tượng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-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quan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hệ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(ORM)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cho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phép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phát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triển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dựa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trên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cơ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sở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dữ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liệu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quan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hệ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cách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dễ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dàng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hiệu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quả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90500" y="438392"/>
            <a:ext cx="17906999" cy="9410216"/>
          </a:xfrm>
          <a:custGeom>
            <a:avLst/>
            <a:gdLst/>
            <a:ahLst/>
            <a:cxnLst/>
            <a:rect l="l" t="t" r="r" b="b"/>
            <a:pathLst>
              <a:path w="4533859" h="837063">
                <a:moveTo>
                  <a:pt x="26984" y="0"/>
                </a:moveTo>
                <a:lnTo>
                  <a:pt x="4506875" y="0"/>
                </a:lnTo>
                <a:cubicBezTo>
                  <a:pt x="4521778" y="0"/>
                  <a:pt x="4533859" y="12081"/>
                  <a:pt x="4533859" y="26984"/>
                </a:cubicBezTo>
                <a:lnTo>
                  <a:pt x="4533859" y="810079"/>
                </a:lnTo>
                <a:cubicBezTo>
                  <a:pt x="4533859" y="824981"/>
                  <a:pt x="4521778" y="837063"/>
                  <a:pt x="4506875" y="837063"/>
                </a:cubicBezTo>
                <a:lnTo>
                  <a:pt x="26984" y="837063"/>
                </a:lnTo>
                <a:cubicBezTo>
                  <a:pt x="12081" y="837063"/>
                  <a:pt x="0" y="824981"/>
                  <a:pt x="0" y="810079"/>
                </a:cubicBezTo>
                <a:lnTo>
                  <a:pt x="0" y="26984"/>
                </a:lnTo>
                <a:cubicBezTo>
                  <a:pt x="0" y="12081"/>
                  <a:pt x="12081" y="0"/>
                  <a:pt x="26984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90500" y="438392"/>
            <a:ext cx="17906999" cy="941021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24759" y="753283"/>
            <a:ext cx="916817" cy="1037417"/>
          </a:xfrm>
          <a:custGeom>
            <a:avLst/>
            <a:gdLst/>
            <a:ahLst/>
            <a:cxnLst/>
            <a:rect l="l" t="t" r="r" b="b"/>
            <a:pathLst>
              <a:path w="2800167" h="3168506">
                <a:moveTo>
                  <a:pt x="0" y="0"/>
                </a:moveTo>
                <a:lnTo>
                  <a:pt x="2800167" y="0"/>
                </a:lnTo>
                <a:lnTo>
                  <a:pt x="2800167" y="3168506"/>
                </a:lnTo>
                <a:lnTo>
                  <a:pt x="0" y="316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89575" y="1104241"/>
            <a:ext cx="1065962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Công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nghệ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sử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48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dụng</a:t>
            </a:r>
            <a:r>
              <a:rPr lang="en-US" sz="48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24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(</a:t>
            </a:r>
            <a:r>
              <a:rPr lang="en-US" sz="2400" u="none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tiếp</a:t>
            </a:r>
            <a:r>
              <a:rPr lang="en-US" sz="2400" u="none" dirty="0">
                <a:solidFill>
                  <a:srgbClr val="443C21"/>
                </a:solidFill>
                <a:latin typeface="SVN-Gilroy SemiBold" panose="00000700000000000000" pitchFamily="50" charset="0"/>
              </a:rPr>
              <a:t>)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F99156-9D68-C139-46C2-B04C78AF2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33" y="3431778"/>
            <a:ext cx="1533098" cy="1533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0782190-0A3F-C581-4AFE-539F564F8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291" y="6020583"/>
            <a:ext cx="1685783" cy="16857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988ED9-FFE1-ED8A-F19E-CD38598D02EB}"/>
              </a:ext>
            </a:extLst>
          </p:cNvPr>
          <p:cNvSpPr txBox="1"/>
          <p:nvPr/>
        </p:nvSpPr>
        <p:spPr>
          <a:xfrm>
            <a:off x="3543298" y="3632436"/>
            <a:ext cx="14173200" cy="11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Windows Forms (hay WinForms)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framework GUI (Graphical User Interface)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phát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triển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bởi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Microsoft,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cho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phép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lập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trình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viên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xây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dựng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ứng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dụng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Windows desktop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bằng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C#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hoặc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VB.NET.</a:t>
            </a:r>
            <a:endParaRPr lang="en-US" sz="24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DA3E5E-155E-F8E0-662F-2CFBD45DFFD5}"/>
              </a:ext>
            </a:extLst>
          </p:cNvPr>
          <p:cNvSpPr txBox="1"/>
          <p:nvPr/>
        </p:nvSpPr>
        <p:spPr>
          <a:xfrm>
            <a:off x="3543298" y="6020583"/>
            <a:ext cx="14173200" cy="16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SQL Server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hệ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quản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trị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cơ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sở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dữ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liệu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quan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hệ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(RDBMS)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phát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triển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bởi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Microsoft.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Nó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cung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cấp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một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nền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tảng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mạnh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mẽ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đáng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tin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cậy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để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lưu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trữ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,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truy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vấn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và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quản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lý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dữ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liệu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trong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môi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trường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doanh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 </a:t>
            </a:r>
            <a:r>
              <a:rPr lang="en-US" sz="2400" kern="0" dirty="0" err="1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nghiệp</a:t>
            </a:r>
            <a:r>
              <a:rPr lang="en-US" sz="2400" kern="0" dirty="0">
                <a:effectLst/>
                <a:latin typeface="SVN-Gilroy Medium" panose="00000600000000000000" pitchFamily="50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SVN-Gilroy Medium" panose="000006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5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059" y="1160724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5516" y="4968330"/>
            <a:ext cx="957269" cy="1105073"/>
          </a:xfrm>
          <a:custGeom>
            <a:avLst/>
            <a:gdLst/>
            <a:ahLst/>
            <a:cxnLst/>
            <a:rect l="l" t="t" r="r" b="b"/>
            <a:pathLst>
              <a:path w="957269" h="1105073">
                <a:moveTo>
                  <a:pt x="0" y="0"/>
                </a:moveTo>
                <a:lnTo>
                  <a:pt x="957270" y="0"/>
                </a:lnTo>
                <a:lnTo>
                  <a:pt x="957270" y="1105072"/>
                </a:lnTo>
                <a:lnTo>
                  <a:pt x="0" y="1105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28621" y="6073402"/>
            <a:ext cx="1061858" cy="1020711"/>
          </a:xfrm>
          <a:custGeom>
            <a:avLst/>
            <a:gdLst/>
            <a:ahLst/>
            <a:cxnLst/>
            <a:rect l="l" t="t" r="r" b="b"/>
            <a:pathLst>
              <a:path w="1061858" h="1020711">
                <a:moveTo>
                  <a:pt x="0" y="0"/>
                </a:moveTo>
                <a:lnTo>
                  <a:pt x="1061858" y="0"/>
                </a:lnTo>
                <a:lnTo>
                  <a:pt x="1061858" y="1020711"/>
                </a:lnTo>
                <a:lnTo>
                  <a:pt x="0" y="1020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7800" y="1088362"/>
            <a:ext cx="3672459" cy="8229600"/>
          </a:xfrm>
          <a:custGeom>
            <a:avLst/>
            <a:gdLst/>
            <a:ahLst/>
            <a:cxnLst/>
            <a:rect l="l" t="t" r="r" b="b"/>
            <a:pathLst>
              <a:path w="3672459" h="8229600">
                <a:moveTo>
                  <a:pt x="0" y="0"/>
                </a:moveTo>
                <a:lnTo>
                  <a:pt x="3672459" y="0"/>
                </a:lnTo>
                <a:lnTo>
                  <a:pt x="36724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239000" y="1101062"/>
            <a:ext cx="74676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443C21"/>
                </a:solidFill>
                <a:latin typeface="SVN-Gilroy SemiBold" panose="00000700000000000000" pitchFamily="50" charset="0"/>
              </a:rPr>
              <a:t>CHỨC NĂNG CỦA PHẦN MỀM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ABDF39B-5B08-A468-C834-0213CEF9243E}"/>
              </a:ext>
            </a:extLst>
          </p:cNvPr>
          <p:cNvSpPr txBox="1"/>
          <p:nvPr/>
        </p:nvSpPr>
        <p:spPr>
          <a:xfrm>
            <a:off x="7048838" y="2907885"/>
            <a:ext cx="9891834" cy="476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u="none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u="none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sân</a:t>
            </a:r>
            <a:endParaRPr lang="en-US" sz="3000" u="none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dịch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vụ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nhân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viên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khách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hàng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hóa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đơn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Thống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kê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: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lịch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sử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hóa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đơn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thống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kê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số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liệu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dự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đoán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doanh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thu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.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ED0EC7F-F6E4-F790-C8DE-3BAAC44A9F19}"/>
              </a:ext>
            </a:extLst>
          </p:cNvPr>
          <p:cNvSpPr txBox="1"/>
          <p:nvPr/>
        </p:nvSpPr>
        <p:spPr>
          <a:xfrm>
            <a:off x="7335340" y="2153720"/>
            <a:ext cx="51500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Quản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trị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viên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(Admin):</a:t>
            </a: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8FC3D0BB-0A31-3BC9-EAB8-4441C77FAFA3}"/>
              </a:ext>
            </a:extLst>
          </p:cNvPr>
          <p:cNvSpPr/>
          <p:nvPr/>
        </p:nvSpPr>
        <p:spPr>
          <a:xfrm>
            <a:off x="6094292" y="939917"/>
            <a:ext cx="954546" cy="937841"/>
          </a:xfrm>
          <a:custGeom>
            <a:avLst/>
            <a:gdLst/>
            <a:ahLst/>
            <a:cxnLst/>
            <a:rect l="l" t="t" r="r" b="b"/>
            <a:pathLst>
              <a:path w="2616957" h="2571160">
                <a:moveTo>
                  <a:pt x="0" y="0"/>
                </a:moveTo>
                <a:lnTo>
                  <a:pt x="2616957" y="0"/>
                </a:lnTo>
                <a:lnTo>
                  <a:pt x="2616957" y="2571160"/>
                </a:lnTo>
                <a:lnTo>
                  <a:pt x="0" y="2571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BA0B316C-AA96-E708-FB4B-FF58B0117A1E}"/>
              </a:ext>
            </a:extLst>
          </p:cNvPr>
          <p:cNvSpPr/>
          <p:nvPr/>
        </p:nvSpPr>
        <p:spPr>
          <a:xfrm>
            <a:off x="14401800" y="7869868"/>
            <a:ext cx="4196876" cy="4360388"/>
          </a:xfrm>
          <a:custGeom>
            <a:avLst/>
            <a:gdLst/>
            <a:ahLst/>
            <a:cxnLst/>
            <a:rect l="l" t="t" r="r" b="b"/>
            <a:pathLst>
              <a:path w="1173729" h="1219458">
                <a:moveTo>
                  <a:pt x="0" y="0"/>
                </a:moveTo>
                <a:lnTo>
                  <a:pt x="1173729" y="0"/>
                </a:lnTo>
                <a:lnTo>
                  <a:pt x="1173729" y="1219459"/>
                </a:lnTo>
                <a:lnTo>
                  <a:pt x="0" y="1219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3164" y="4234588"/>
            <a:ext cx="7042178" cy="7639444"/>
          </a:xfrm>
          <a:custGeom>
            <a:avLst/>
            <a:gdLst/>
            <a:ahLst/>
            <a:cxnLst/>
            <a:rect l="l" t="t" r="r" b="b"/>
            <a:pathLst>
              <a:path w="7042178" h="7639444">
                <a:moveTo>
                  <a:pt x="0" y="0"/>
                </a:moveTo>
                <a:lnTo>
                  <a:pt x="7042178" y="0"/>
                </a:lnTo>
                <a:lnTo>
                  <a:pt x="7042178" y="7639444"/>
                </a:lnTo>
                <a:lnTo>
                  <a:pt x="0" y="7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7800" y="571500"/>
            <a:ext cx="817767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443C21"/>
                </a:solidFill>
                <a:latin typeface="SVN-Gilroy SemiBold" panose="00000700000000000000" pitchFamily="50" charset="0"/>
              </a:rPr>
              <a:t>CHỨC NĂNG CỦA PHẦN MỀM </a:t>
            </a:r>
            <a:r>
              <a:rPr lang="en-US" sz="2400" dirty="0">
                <a:solidFill>
                  <a:srgbClr val="443C21"/>
                </a:solidFill>
                <a:latin typeface="SVN-Gilroy SemiBold" panose="00000700000000000000" pitchFamily="50" charset="0"/>
              </a:rPr>
              <a:t>(</a:t>
            </a:r>
            <a:r>
              <a:rPr lang="en-US" sz="24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tiếp</a:t>
            </a:r>
            <a:r>
              <a:rPr lang="en-US" sz="2400" dirty="0">
                <a:solidFill>
                  <a:srgbClr val="443C21"/>
                </a:solidFill>
                <a:latin typeface="SVN-Gilroy SemiBold" panose="00000700000000000000" pitchFamily="50" charset="0"/>
              </a:rPr>
              <a:t>)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ABDF39B-5B08-A468-C834-0213CEF9243E}"/>
              </a:ext>
            </a:extLst>
          </p:cNvPr>
          <p:cNvSpPr txBox="1"/>
          <p:nvPr/>
        </p:nvSpPr>
        <p:spPr>
          <a:xfrm>
            <a:off x="1257638" y="3013738"/>
            <a:ext cx="8572162" cy="268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thông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tin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khách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hàng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Quản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lý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hóa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đơn</a:t>
            </a:r>
            <a:endParaRPr lang="en-US" sz="3000" dirty="0">
              <a:solidFill>
                <a:srgbClr val="443C21"/>
              </a:solidFill>
              <a:latin typeface="SVN-Gilroy Medium" panose="00000600000000000000" pitchFamily="50" charset="0"/>
            </a:endParaRPr>
          </a:p>
          <a:p>
            <a:pPr marL="647700" lvl="1" indent="-323850" algn="just">
              <a:lnSpc>
                <a:spcPct val="150000"/>
              </a:lnSpc>
              <a:buFont typeface="Arial"/>
              <a:buChar char="•"/>
            </a:pP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Thống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kê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: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lịch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sử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hóa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đơn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thống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kê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số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liệu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,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dự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đoán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doanh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 </a:t>
            </a:r>
            <a:r>
              <a:rPr lang="en-US" sz="3000" dirty="0" err="1">
                <a:solidFill>
                  <a:srgbClr val="443C21"/>
                </a:solidFill>
                <a:latin typeface="SVN-Gilroy Medium" panose="00000600000000000000" pitchFamily="50" charset="0"/>
              </a:rPr>
              <a:t>thu</a:t>
            </a:r>
            <a:r>
              <a:rPr lang="en-US" sz="3000" dirty="0">
                <a:solidFill>
                  <a:srgbClr val="443C21"/>
                </a:solidFill>
                <a:latin typeface="SVN-Gilroy Medium" panose="00000600000000000000" pitchFamily="50" charset="0"/>
              </a:rPr>
              <a:t>.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ED0EC7F-F6E4-F790-C8DE-3BAAC44A9F19}"/>
              </a:ext>
            </a:extLst>
          </p:cNvPr>
          <p:cNvSpPr txBox="1"/>
          <p:nvPr/>
        </p:nvSpPr>
        <p:spPr>
          <a:xfrm>
            <a:off x="1544139" y="2259573"/>
            <a:ext cx="632873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Nhân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viên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thu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</a:t>
            </a:r>
            <a:r>
              <a:rPr lang="en-US" sz="3600" dirty="0" err="1">
                <a:solidFill>
                  <a:srgbClr val="443C21"/>
                </a:solidFill>
                <a:latin typeface="SVN-Gilroy SemiBold" panose="00000700000000000000" pitchFamily="50" charset="0"/>
              </a:rPr>
              <a:t>ngân</a:t>
            </a:r>
            <a:r>
              <a:rPr lang="en-US" sz="3600" dirty="0">
                <a:solidFill>
                  <a:srgbClr val="443C21"/>
                </a:solidFill>
                <a:latin typeface="SVN-Gilroy SemiBold" panose="00000700000000000000" pitchFamily="50" charset="0"/>
              </a:rPr>
              <a:t> (Cashier):</a:t>
            </a: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8FC3D0BB-0A31-3BC9-EAB8-4441C77FAFA3}"/>
              </a:ext>
            </a:extLst>
          </p:cNvPr>
          <p:cNvSpPr/>
          <p:nvPr/>
        </p:nvSpPr>
        <p:spPr>
          <a:xfrm>
            <a:off x="303092" y="410355"/>
            <a:ext cx="954546" cy="937841"/>
          </a:xfrm>
          <a:custGeom>
            <a:avLst/>
            <a:gdLst/>
            <a:ahLst/>
            <a:cxnLst/>
            <a:rect l="l" t="t" r="r" b="b"/>
            <a:pathLst>
              <a:path w="2616957" h="2571160">
                <a:moveTo>
                  <a:pt x="0" y="0"/>
                </a:moveTo>
                <a:lnTo>
                  <a:pt x="2616957" y="0"/>
                </a:lnTo>
                <a:lnTo>
                  <a:pt x="2616957" y="2571160"/>
                </a:lnTo>
                <a:lnTo>
                  <a:pt x="0" y="2571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CD4770-09B1-8635-F791-0174F9570454}"/>
              </a:ext>
            </a:extLst>
          </p:cNvPr>
          <p:cNvSpPr/>
          <p:nvPr/>
        </p:nvSpPr>
        <p:spPr>
          <a:xfrm flipH="1">
            <a:off x="17135381" y="3175696"/>
            <a:ext cx="746728" cy="741127"/>
          </a:xfrm>
          <a:custGeom>
            <a:avLst/>
            <a:gdLst/>
            <a:ahLst/>
            <a:cxnLst/>
            <a:rect l="l" t="t" r="r" b="b"/>
            <a:pathLst>
              <a:path w="746728" h="741127">
                <a:moveTo>
                  <a:pt x="746728" y="0"/>
                </a:moveTo>
                <a:lnTo>
                  <a:pt x="0" y="0"/>
                </a:lnTo>
                <a:lnTo>
                  <a:pt x="0" y="741127"/>
                </a:lnTo>
                <a:lnTo>
                  <a:pt x="746728" y="741127"/>
                </a:lnTo>
                <a:lnTo>
                  <a:pt x="74672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5AD73A-B202-69D8-0197-4F4CD195DC51}"/>
              </a:ext>
            </a:extLst>
          </p:cNvPr>
          <p:cNvSpPr/>
          <p:nvPr/>
        </p:nvSpPr>
        <p:spPr>
          <a:xfrm>
            <a:off x="13182600" y="1485900"/>
            <a:ext cx="3466719" cy="8229600"/>
          </a:xfrm>
          <a:custGeom>
            <a:avLst/>
            <a:gdLst/>
            <a:ahLst/>
            <a:cxnLst/>
            <a:rect l="l" t="t" r="r" b="b"/>
            <a:pathLst>
              <a:path w="3466719" h="8229600">
                <a:moveTo>
                  <a:pt x="0" y="0"/>
                </a:moveTo>
                <a:lnTo>
                  <a:pt x="3466719" y="0"/>
                </a:lnTo>
                <a:lnTo>
                  <a:pt x="34667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49422E-F11A-6C3B-4084-0ED11B123FFE}"/>
              </a:ext>
            </a:extLst>
          </p:cNvPr>
          <p:cNvSpPr/>
          <p:nvPr/>
        </p:nvSpPr>
        <p:spPr>
          <a:xfrm>
            <a:off x="11831840" y="3916823"/>
            <a:ext cx="1126891" cy="1275125"/>
          </a:xfrm>
          <a:custGeom>
            <a:avLst/>
            <a:gdLst/>
            <a:ahLst/>
            <a:cxnLst/>
            <a:rect l="l" t="t" r="r" b="b"/>
            <a:pathLst>
              <a:path w="1126891" h="1275125">
                <a:moveTo>
                  <a:pt x="0" y="0"/>
                </a:moveTo>
                <a:lnTo>
                  <a:pt x="1126892" y="0"/>
                </a:lnTo>
                <a:lnTo>
                  <a:pt x="1126892" y="1275125"/>
                </a:lnTo>
                <a:lnTo>
                  <a:pt x="0" y="1275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4CB43F-936B-51E0-42A8-CC364B89A5D8}"/>
              </a:ext>
            </a:extLst>
          </p:cNvPr>
          <p:cNvSpPr/>
          <p:nvPr/>
        </p:nvSpPr>
        <p:spPr>
          <a:xfrm>
            <a:off x="16070931" y="5600700"/>
            <a:ext cx="1156777" cy="1208122"/>
          </a:xfrm>
          <a:custGeom>
            <a:avLst/>
            <a:gdLst/>
            <a:ahLst/>
            <a:cxnLst/>
            <a:rect l="l" t="t" r="r" b="b"/>
            <a:pathLst>
              <a:path w="1156777" h="1208122">
                <a:moveTo>
                  <a:pt x="0" y="0"/>
                </a:moveTo>
                <a:lnTo>
                  <a:pt x="1156776" y="0"/>
                </a:lnTo>
                <a:lnTo>
                  <a:pt x="1156776" y="1208122"/>
                </a:lnTo>
                <a:lnTo>
                  <a:pt x="0" y="1208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B4A5D0CD-95E7-6B76-8CE7-785528FA97BD}"/>
              </a:ext>
            </a:extLst>
          </p:cNvPr>
          <p:cNvSpPr/>
          <p:nvPr/>
        </p:nvSpPr>
        <p:spPr>
          <a:xfrm>
            <a:off x="-838200" y="6808822"/>
            <a:ext cx="5106445" cy="4078771"/>
          </a:xfrm>
          <a:custGeom>
            <a:avLst/>
            <a:gdLst/>
            <a:ahLst/>
            <a:cxnLst/>
            <a:rect l="l" t="t" r="r" b="b"/>
            <a:pathLst>
              <a:path w="1473106" h="1176643">
                <a:moveTo>
                  <a:pt x="0" y="0"/>
                </a:moveTo>
                <a:lnTo>
                  <a:pt x="1473106" y="0"/>
                </a:lnTo>
                <a:lnTo>
                  <a:pt x="1473106" y="1176644"/>
                </a:lnTo>
                <a:lnTo>
                  <a:pt x="0" y="1176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/>
        </p:spPr>
      </p:sp>
    </p:spTree>
    <p:extLst>
      <p:ext uri="{BB962C8B-B14F-4D97-AF65-F5344CB8AC3E}">
        <p14:creationId xmlns:p14="http://schemas.microsoft.com/office/powerpoint/2010/main" val="188974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942</Words>
  <Application>Microsoft Office PowerPoint</Application>
  <PresentationFormat>Custom</PresentationFormat>
  <Paragraphs>86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SVN-Gilroy SemiBold</vt:lpstr>
      <vt:lpstr>SVN-Gilroy XBold</vt:lpstr>
      <vt:lpstr>Arial</vt:lpstr>
      <vt:lpstr>SVN-Gilroy Medium</vt:lpstr>
      <vt:lpstr>Courier New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Proposal Business Presentation in Yellow Orange 3D Style</dc:title>
  <dc:creator>Nguyễn Thành Lâm</dc:creator>
  <cp:lastModifiedBy>Nguyễn Thành Lâm</cp:lastModifiedBy>
  <cp:revision>6</cp:revision>
  <dcterms:created xsi:type="dcterms:W3CDTF">2006-08-16T00:00:00Z</dcterms:created>
  <dcterms:modified xsi:type="dcterms:W3CDTF">2024-05-30T02:57:02Z</dcterms:modified>
  <dc:identifier>DAGGoCDLGY8</dc:identifier>
</cp:coreProperties>
</file>